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66"/>
    <a:srgbClr val="E2001A"/>
    <a:srgbClr val="EC0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1D6907-BADE-41C5-A4C4-F8D5514EB670}" v="116" dt="2021-02-14T12:38:03.7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Höhn" userId="3cfe020f-3228-4ca8-b435-f86b87d5861a" providerId="ADAL" clId="{BA1D6907-BADE-41C5-A4C4-F8D5514EB670}"/>
    <pc:docChg chg="undo custSel modSld">
      <pc:chgData name="Jonathan Höhn" userId="3cfe020f-3228-4ca8-b435-f86b87d5861a" providerId="ADAL" clId="{BA1D6907-BADE-41C5-A4C4-F8D5514EB670}" dt="2021-02-14T12:38:03.745" v="138" actId="14100"/>
      <pc:docMkLst>
        <pc:docMk/>
      </pc:docMkLst>
      <pc:sldChg chg="delSp mod">
        <pc:chgData name="Jonathan Höhn" userId="3cfe020f-3228-4ca8-b435-f86b87d5861a" providerId="ADAL" clId="{BA1D6907-BADE-41C5-A4C4-F8D5514EB670}" dt="2021-02-11T19:13:44.814" v="2" actId="478"/>
        <pc:sldMkLst>
          <pc:docMk/>
          <pc:sldMk cId="3232325922" sldId="257"/>
        </pc:sldMkLst>
        <pc:spChg chg="del">
          <ac:chgData name="Jonathan Höhn" userId="3cfe020f-3228-4ca8-b435-f86b87d5861a" providerId="ADAL" clId="{BA1D6907-BADE-41C5-A4C4-F8D5514EB670}" dt="2021-02-11T19:13:42.512" v="1" actId="478"/>
          <ac:spMkLst>
            <pc:docMk/>
            <pc:sldMk cId="3232325922" sldId="257"/>
            <ac:spMk id="4" creationId="{3D921C45-8FC2-4633-8C06-E024DFD70196}"/>
          </ac:spMkLst>
        </pc:spChg>
        <pc:spChg chg="del">
          <ac:chgData name="Jonathan Höhn" userId="3cfe020f-3228-4ca8-b435-f86b87d5861a" providerId="ADAL" clId="{BA1D6907-BADE-41C5-A4C4-F8D5514EB670}" dt="2021-02-11T19:13:34.126" v="0" actId="478"/>
          <ac:spMkLst>
            <pc:docMk/>
            <pc:sldMk cId="3232325922" sldId="257"/>
            <ac:spMk id="5" creationId="{DA739E9F-278C-4CC1-A59A-6B288EB22EEC}"/>
          </ac:spMkLst>
        </pc:spChg>
        <pc:spChg chg="del">
          <ac:chgData name="Jonathan Höhn" userId="3cfe020f-3228-4ca8-b435-f86b87d5861a" providerId="ADAL" clId="{BA1D6907-BADE-41C5-A4C4-F8D5514EB670}" dt="2021-02-11T19:13:44.814" v="2" actId="478"/>
          <ac:spMkLst>
            <pc:docMk/>
            <pc:sldMk cId="3232325922" sldId="257"/>
            <ac:spMk id="6" creationId="{BA0F3F99-5594-4521-BBC1-A4FD7F0925FE}"/>
          </ac:spMkLst>
        </pc:spChg>
      </pc:sldChg>
      <pc:sldChg chg="modSp mod">
        <pc:chgData name="Jonathan Höhn" userId="3cfe020f-3228-4ca8-b435-f86b87d5861a" providerId="ADAL" clId="{BA1D6907-BADE-41C5-A4C4-F8D5514EB670}" dt="2021-02-14T12:38:03.745" v="138" actId="14100"/>
        <pc:sldMkLst>
          <pc:docMk/>
          <pc:sldMk cId="1161374318" sldId="260"/>
        </pc:sldMkLst>
        <pc:graphicFrameChg chg="mod">
          <ac:chgData name="Jonathan Höhn" userId="3cfe020f-3228-4ca8-b435-f86b87d5861a" providerId="ADAL" clId="{BA1D6907-BADE-41C5-A4C4-F8D5514EB670}" dt="2021-02-14T12:38:03.745" v="138" actId="14100"/>
          <ac:graphicFrameMkLst>
            <pc:docMk/>
            <pc:sldMk cId="1161374318" sldId="260"/>
            <ac:graphicFrameMk id="11" creationId="{E4CCF4C1-2EDC-469C-AB1F-BC2DAC0863A5}"/>
          </ac:graphicFrameMkLst>
        </pc:graphicFrameChg>
      </pc:sldChg>
      <pc:sldChg chg="addSp delSp modSp mod">
        <pc:chgData name="Jonathan Höhn" userId="3cfe020f-3228-4ca8-b435-f86b87d5861a" providerId="ADAL" clId="{BA1D6907-BADE-41C5-A4C4-F8D5514EB670}" dt="2021-02-14T12:37:27.875" v="134" actId="478"/>
        <pc:sldMkLst>
          <pc:docMk/>
          <pc:sldMk cId="1849148450" sldId="261"/>
        </pc:sldMkLst>
        <pc:graphicFrameChg chg="mod">
          <ac:chgData name="Jonathan Höhn" userId="3cfe020f-3228-4ca8-b435-f86b87d5861a" providerId="ADAL" clId="{BA1D6907-BADE-41C5-A4C4-F8D5514EB670}" dt="2021-02-14T12:36:04.355" v="132" actId="113"/>
          <ac:graphicFrameMkLst>
            <pc:docMk/>
            <pc:sldMk cId="1849148450" sldId="261"/>
            <ac:graphicFrameMk id="14" creationId="{F45CDEDD-2A47-4B54-8234-84CBE6326A10}"/>
          </ac:graphicFrameMkLst>
        </pc:graphicFrameChg>
        <pc:picChg chg="add del">
          <ac:chgData name="Jonathan Höhn" userId="3cfe020f-3228-4ca8-b435-f86b87d5861a" providerId="ADAL" clId="{BA1D6907-BADE-41C5-A4C4-F8D5514EB670}" dt="2021-02-14T12:37:27.875" v="134" actId="478"/>
          <ac:picMkLst>
            <pc:docMk/>
            <pc:sldMk cId="1849148450" sldId="261"/>
            <ac:picMk id="13" creationId="{E71E999D-B1D2-49E7-9EC8-206199604F02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de-DE" sz="2400" dirty="0"/>
              <a:t>Welchen Standort bevorzugen Sie?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de-D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Standort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51E-469D-A926-70F0AA21AD3A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51E-469D-A926-70F0AA21AD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Tabelle1!$A$2:$A$3</c:f>
              <c:strCache>
                <c:ptCount val="2"/>
                <c:pt idx="0">
                  <c:v>Gewerbegebiet Süd
(VoBa Lauterbach-Schlitz)</c:v>
                </c:pt>
                <c:pt idx="1">
                  <c:v>Nordend
(GaBi Projekt GmbH)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67</c:v>
                </c:pt>
                <c:pt idx="1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98-49AC-B62D-AD9EF8B744E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566173804594114"/>
          <c:y val="0.34749338155923487"/>
          <c:w val="0.40266969050567097"/>
          <c:h val="0.44632121598165991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de-DE" dirty="0"/>
              <a:t>Welche Faktoren</a:t>
            </a:r>
            <a:r>
              <a:rPr lang="de-DE" baseline="0" dirty="0"/>
              <a:t> sind für Sie von besonderer Bedeutung?</a:t>
            </a:r>
            <a:endParaRPr lang="de-D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Standort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</c:f>
              <c:strCache>
                <c:ptCount val="1"/>
                <c:pt idx="0">
                  <c:v>Nennungen</c:v>
                </c:pt>
              </c:strCache>
            </c:strRef>
          </c:cat>
          <c:val>
            <c:numRef>
              <c:f>Tabelle1!$B$2</c:f>
              <c:numCache>
                <c:formatCode>General</c:formatCode>
                <c:ptCount val="1"/>
                <c:pt idx="0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92-4F35-B97A-39413A3AAB4C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Erreichbarkeit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</c:f>
              <c:strCache>
                <c:ptCount val="1"/>
                <c:pt idx="0">
                  <c:v>Nennungen</c:v>
                </c:pt>
              </c:strCache>
            </c:strRef>
          </c:cat>
          <c:val>
            <c:numRef>
              <c:f>Tabelle1!$C$2</c:f>
              <c:numCache>
                <c:formatCode>General</c:formatCode>
                <c:ptCount val="1"/>
                <c:pt idx="0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92-4F35-B97A-39413A3AAB4C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Investor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</c:f>
              <c:strCache>
                <c:ptCount val="1"/>
                <c:pt idx="0">
                  <c:v>Nennungen</c:v>
                </c:pt>
              </c:strCache>
            </c:strRef>
          </c:cat>
          <c:val>
            <c:numRef>
              <c:f>Tabelle1!$D$2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92-4F35-B97A-39413A3AAB4C}"/>
            </c:ext>
          </c:extLst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Erweiterbarkeit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</c:f>
              <c:strCache>
                <c:ptCount val="1"/>
                <c:pt idx="0">
                  <c:v>Nennungen</c:v>
                </c:pt>
              </c:strCache>
            </c:strRef>
          </c:cat>
          <c:val>
            <c:numRef>
              <c:f>Tabelle1!$E$2</c:f>
              <c:numCache>
                <c:formatCode>General</c:formatCode>
                <c:ptCount val="1"/>
                <c:pt idx="0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92-4F35-B97A-39413A3AAB4C}"/>
            </c:ext>
          </c:extLst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Andere Gründe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</c:f>
              <c:strCache>
                <c:ptCount val="1"/>
                <c:pt idx="0">
                  <c:v>Nennungen</c:v>
                </c:pt>
              </c:strCache>
            </c:strRef>
          </c:cat>
          <c:val>
            <c:numRef>
              <c:f>Tabelle1!$F$2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292-4F35-B97A-39413A3AAB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673132160"/>
        <c:axId val="673128880"/>
      </c:barChart>
      <c:catAx>
        <c:axId val="673132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73128880"/>
        <c:crosses val="autoZero"/>
        <c:auto val="1"/>
        <c:lblAlgn val="ctr"/>
        <c:lblOffset val="100"/>
        <c:noMultiLvlLbl val="0"/>
      </c:catAx>
      <c:valAx>
        <c:axId val="673128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7313216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98BF9-4720-459D-BF92-18182ED3540A}" type="datetimeFigureOut">
              <a:rPr lang="de-DE" smtClean="0"/>
              <a:t>14.02.2021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A1567-2356-4322-85B1-BEC21F7F05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02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1B2050-717F-4E82-B166-51248DFED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FF39745-D898-46FE-A78D-00DAD98B1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355449-AC52-4A55-AC02-FC1F5F67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927DF-D24C-4D22-8933-2F2B924F132E}" type="datetime1">
              <a:rPr lang="de-DE" smtClean="0"/>
              <a:t>14.02.2021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D4E800-C733-4181-992A-F76E3039D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97C698-B295-4153-9564-469C28228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A79-3FD6-49BB-956E-8E828D193E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2071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B5C5D8-8182-464D-AB0C-5E2E4DB73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26067A0-2987-48C0-B490-8CD5816E1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4A6A72-0E24-4B9B-9B5E-6EF20F0C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E4DD-4EE1-415F-8C1A-F20B524E5BD9}" type="datetime1">
              <a:rPr lang="de-DE" smtClean="0"/>
              <a:t>14.02.2021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C9FEB79-C2CE-4522-8C5B-29A1E2F8A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C1F1DE-0513-4BF1-A478-4407D1100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A79-3FD6-49BB-956E-8E828D193E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429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F016014-0634-4045-9DDF-FA0C5EF8D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88E4E48-57EF-422F-9B98-AB2EC28BDB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F75954-6DA9-45A5-9C01-6233ACE68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B15-57C6-46CD-9342-BE350574E25E}" type="datetime1">
              <a:rPr lang="de-DE" smtClean="0"/>
              <a:t>14.02.2021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44440E-D1AB-4760-8787-BF8652F5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4271BB-3BA5-46A9-805A-1363091A3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A79-3FD6-49BB-956E-8E828D193E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508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D3ED3-FA4D-463E-BFEA-367EC67BF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6467A2-4152-4888-BBA1-02CA2CBD0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D279B3-AFDD-4FA3-A589-10FDE9AAD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431-9858-48F8-9FD6-2B9AC2D1E7EF}" type="datetime1">
              <a:rPr lang="de-DE" smtClean="0"/>
              <a:t>14.02.2021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42EB9D-ED56-44E3-A2FE-4F0E217A7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27D99F-4931-4051-AE4F-BCB19413B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A79-3FD6-49BB-956E-8E828D193E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7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32F2CF-B4EC-4AD0-B041-BD0138DE7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369AFE-D7B9-4A88-A517-F20DA8142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6701B7-8731-4BF3-BEA8-C0F5FC3A6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86B2-D4CA-4573-844B-9ECF79B0B16D}" type="datetime1">
              <a:rPr lang="de-DE" smtClean="0"/>
              <a:t>14.02.2021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5997BE-8B36-43D4-A47A-B39EA5B4D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672E0E-D0DD-4543-AA7A-86C7B3FE7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A79-3FD6-49BB-956E-8E828D193E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218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83CE5B-799A-40E8-8FA9-1B02B06FA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970C59-CFA0-41FF-BF72-F776607C7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499601-9BA0-4598-B00A-D3FC2D3B4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8511D05-EB2C-4D05-8E51-812553CA9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19539-5753-4F30-9CBF-A36561BF1DFB}" type="datetime1">
              <a:rPr lang="de-DE" smtClean="0"/>
              <a:t>14.02.2021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E42901F-7EE0-49DA-9EF7-F52D84FE0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E1540C-F802-4D22-8C05-1591F2509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A79-3FD6-49BB-956E-8E828D193E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411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1CE06F-8959-4115-926B-B47B052CD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B1CEC8-05EF-487C-8042-974E34304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93F579-8833-419B-A741-584895274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7B3CF73-20A3-4611-91BE-9AB2A9BB44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86C0C89-33BE-4D0F-9BFB-ED91F26DC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B42CC2B-FF00-4D2C-8A21-AD613CB6B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005A-1378-4A1A-92BB-F46E483C093C}" type="datetime1">
              <a:rPr lang="de-DE" smtClean="0"/>
              <a:t>14.02.2021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06F62D9-C648-495D-9CB1-FD95B0101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8DF42B1-1D3A-4BDB-AAD3-EFBD4FBE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A79-3FD6-49BB-956E-8E828D193E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81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9A5EA6-1201-4028-A83B-F9B62D1A4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5601D3-D862-4442-9F08-A82FD78DD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C3DD-945F-4205-BBBA-442DC3B04CF5}" type="datetime1">
              <a:rPr lang="de-DE" smtClean="0"/>
              <a:t>14.02.2021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5F0E399-9E04-4247-9901-B839028D3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48A9F48-40CD-4E2B-AAA5-9A0A17A7A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A79-3FD6-49BB-956E-8E828D193E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82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7A0D4F5-6452-40FD-B085-EA583A5E1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0A7-2A85-4AC9-B3B2-63D2C1B9A69F}" type="datetime1">
              <a:rPr lang="de-DE" smtClean="0"/>
              <a:t>14.02.2021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58C35DD-F655-4163-AFDF-2C4854DCB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73BCC9-FB17-478D-BA1F-B61FD8D82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A79-3FD6-49BB-956E-8E828D193E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704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52D51A-36E7-444A-84E8-F8819BAB5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679584-5894-45F6-9D77-67AD53BCB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A1E0D1D-0A5D-450D-90C3-F44C65B0D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AE7CE0A-25D5-4B37-9767-AB23F5492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F025-05ED-4D6D-BCB7-B60D204207E5}" type="datetime1">
              <a:rPr lang="de-DE" smtClean="0"/>
              <a:t>14.02.2021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371FFD6-429B-48DF-9CF9-87FE5F26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198E9C-E685-4E7B-A88A-B1D73459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A79-3FD6-49BB-956E-8E828D193E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12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35B1A4-47C4-416B-93EE-B07492F22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25CD065-20D1-4634-BA10-E762E0E13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026189-CEBB-4E8B-BDBE-AD613716C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EF4C0D-8370-41DA-AB5D-FB5A638A9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9FC6-C7BF-4F34-A21E-1300F02E50C4}" type="datetime1">
              <a:rPr lang="de-DE" smtClean="0"/>
              <a:t>14.02.2021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C001EA-9FEA-4742-A639-8D9DF554B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A430FD-F0BA-460C-B494-551C13088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A79-3FD6-49BB-956E-8E828D193E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07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FEF84B7-CA11-4F90-9516-A535E45FC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F8429DB-75D7-4227-B0BA-9E24603BE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B44DB0-AC7B-4038-AC9A-D7AAA46994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FCAEE-E230-4053-8284-7EB6F8D8EC41}" type="datetime1">
              <a:rPr lang="de-DE" smtClean="0"/>
              <a:t>14.02.2021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AA7A1A-99DC-4338-81F8-CA47A1A0C7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3DE754-C40A-413D-AF2E-CAB7D5C28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20A79-3FD6-49BB-956E-8E828D193E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89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BFE1AD3-B2BC-4567-8B4A-DCB8F9080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1"/>
            <a:ext cx="12188952" cy="521767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DE75AAD-F4A4-4ED2-9A2F-B2412F936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2759"/>
          <a:stretch/>
        </p:blipFill>
        <p:spPr>
          <a:xfrm flipV="1">
            <a:off x="2" y="0"/>
            <a:ext cx="12191999" cy="2235323"/>
          </a:xfrm>
          <a:custGeom>
            <a:avLst/>
            <a:gdLst>
              <a:gd name="connsiteX0" fmla="*/ 0 w 12191999"/>
              <a:gd name="connsiteY0" fmla="*/ 2235323 h 2235323"/>
              <a:gd name="connsiteX1" fmla="*/ 12191999 w 12191999"/>
              <a:gd name="connsiteY1" fmla="*/ 2235323 h 2235323"/>
              <a:gd name="connsiteX2" fmla="*/ 12191999 w 12191999"/>
              <a:gd name="connsiteY2" fmla="*/ 0 h 2235323"/>
              <a:gd name="connsiteX3" fmla="*/ 0 w 12191999"/>
              <a:gd name="connsiteY3" fmla="*/ 0 h 223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235323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160A6F3-1212-4D81-B607-265D5710CB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925" y="1601735"/>
            <a:ext cx="10684151" cy="1991979"/>
          </a:xfrm>
        </p:spPr>
        <p:txBody>
          <a:bodyPr anchor="b">
            <a:normAutofit/>
          </a:bodyPr>
          <a:lstStyle/>
          <a:p>
            <a:r>
              <a:rPr lang="de-DE" sz="6600">
                <a:solidFill>
                  <a:srgbClr val="FFFFFF"/>
                </a:solidFill>
                <a:latin typeface="TheSans 8-ExtraBold" panose="02000803000000000003" pitchFamily="50" charset="0"/>
              </a:rPr>
              <a:t>ERGEBNISSE UMFRAGE MVZ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A20CE0B-92EC-45FD-8F68-38003D6D8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586080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3" name="Untertitel 2">
            <a:extLst>
              <a:ext uri="{FF2B5EF4-FFF2-40B4-BE49-F238E27FC236}">
                <a16:creationId xmlns:a16="http://schemas.microsoft.com/office/drawing/2014/main" id="{C08FAB5F-277E-4B70-85BF-4EB4020D2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575" y="3806169"/>
            <a:ext cx="9469211" cy="865639"/>
          </a:xfrm>
        </p:spPr>
        <p:txBody>
          <a:bodyPr anchor="t">
            <a:normAutofit/>
          </a:bodyPr>
          <a:lstStyle/>
          <a:p>
            <a:r>
              <a:rPr lang="de-DE" sz="3200" i="1">
                <a:solidFill>
                  <a:srgbClr val="FFFFFF"/>
                </a:solidFill>
                <a:latin typeface="TheSans 8-ExtraBold" panose="02000803000000000003" pitchFamily="50" charset="0"/>
              </a:rPr>
              <a:t>SPD Freiensteinau</a:t>
            </a:r>
          </a:p>
        </p:txBody>
      </p:sp>
      <p:pic>
        <p:nvPicPr>
          <p:cNvPr id="9" name="Grafik 8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9846CB05-E72D-43A3-AE21-610D3DD8481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7718" y="5906220"/>
            <a:ext cx="815255" cy="81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358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7BA6FE0-321D-4F7D-A9F8-CC3883E4E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1401859"/>
            <a:ext cx="3510845" cy="4054282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  <a:latin typeface="TheSans 8-ExtraBold" panose="02000803000000000003" pitchFamily="50" charset="0"/>
              </a:rPr>
              <a:t>FRAGEN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A62EA7-9FFB-44D7-A93D-88F9A38EC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1553134"/>
            <a:ext cx="6128539" cy="3751732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200">
                <a:solidFill>
                  <a:srgbClr val="FFFFFF"/>
                </a:solidFill>
              </a:rPr>
              <a:t>Welchen Standort bevorzugen Sie?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200">
                <a:solidFill>
                  <a:srgbClr val="FFFFFF"/>
                </a:solidFill>
              </a:rPr>
              <a:t>Welche Faktoren sind für Sie von besonderer Bedeutung?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200">
                <a:solidFill>
                  <a:srgbClr val="FFFFFF"/>
                </a:solidFill>
              </a:rPr>
              <a:t>Was ist Ihnen wichtig, zum Thema MVZ anzumerken?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fik 8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149727A0-6449-4E17-A29D-848177248E0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7718" y="5906220"/>
            <a:ext cx="815255" cy="81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325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7BA6FE0-321D-4F7D-A9F8-CC3883E4E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de-DE" sz="6000" dirty="0">
                <a:solidFill>
                  <a:srgbClr val="FFFFFF"/>
                </a:solidFill>
                <a:latin typeface="TheSans 8-ExtraBold" panose="02000803000000000003" pitchFamily="50" charset="0"/>
              </a:rPr>
              <a:t>FRAGE #1 - STANDORT</a:t>
            </a:r>
          </a:p>
        </p:txBody>
      </p:sp>
      <p:graphicFrame>
        <p:nvGraphicFramePr>
          <p:cNvPr id="11" name="Inhaltsplatzhalter 10">
            <a:extLst>
              <a:ext uri="{FF2B5EF4-FFF2-40B4-BE49-F238E27FC236}">
                <a16:creationId xmlns:a16="http://schemas.microsoft.com/office/drawing/2014/main" id="{E4CCF4C1-2EDC-469C-AB1F-BC2DAC0863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44648"/>
              </p:ext>
            </p:extLst>
          </p:nvPr>
        </p:nvGraphicFramePr>
        <p:xfrm>
          <a:off x="829559" y="3092450"/>
          <a:ext cx="10614581" cy="2693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921C45-8FC2-4633-8C06-E024DFD701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9559" y="6356350"/>
            <a:ext cx="2751841" cy="365125"/>
          </a:xfrm>
          <a:solidFill>
            <a:schemeClr val="bg1"/>
          </a:solidFill>
        </p:spPr>
        <p:txBody>
          <a:bodyPr/>
          <a:lstStyle/>
          <a:p>
            <a:fld id="{E0D31C7C-3EE9-4E8D-9068-6F4976C1C9DD}" type="datetime1">
              <a:rPr lang="de-DE" smtClean="0"/>
              <a:t>14.02.2021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739E9F-278C-4CC1-A59A-6B288EB22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Ergebnisse Umfrage MVZ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0F3F99-5594-4521-BBC1-A4FD7F092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401888" cy="365125"/>
          </a:xfrm>
        </p:spPr>
        <p:txBody>
          <a:bodyPr/>
          <a:lstStyle/>
          <a:p>
            <a:fld id="{46420A79-3FD6-49BB-956E-8E828D193E37}" type="slidenum">
              <a:rPr lang="de-DE" smtClean="0"/>
              <a:t>3</a:t>
            </a:fld>
            <a:endParaRPr lang="de-DE" dirty="0"/>
          </a:p>
        </p:txBody>
      </p:sp>
      <p:pic>
        <p:nvPicPr>
          <p:cNvPr id="13" name="Grafik 12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E71E999D-B1D2-49E7-9EC8-206199604F0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7718" y="5906220"/>
            <a:ext cx="815255" cy="81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374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7BA6FE0-321D-4F7D-A9F8-CC3883E4E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de-DE" sz="6000" dirty="0">
                <a:solidFill>
                  <a:srgbClr val="FFFFFF"/>
                </a:solidFill>
                <a:latin typeface="TheSans 8-ExtraBold" panose="02000803000000000003" pitchFamily="50" charset="0"/>
              </a:rPr>
              <a:t>FRAGE #2 - FAKTOREN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921C45-8FC2-4633-8C06-E024DFD701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9559" y="6356350"/>
            <a:ext cx="2751841" cy="365125"/>
          </a:xfrm>
          <a:solidFill>
            <a:schemeClr val="bg1"/>
          </a:solidFill>
        </p:spPr>
        <p:txBody>
          <a:bodyPr/>
          <a:lstStyle/>
          <a:p>
            <a:fld id="{E0D31C7C-3EE9-4E8D-9068-6F4976C1C9DD}" type="datetime1">
              <a:rPr lang="de-DE" smtClean="0"/>
              <a:t>14.02.2021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739E9F-278C-4CC1-A59A-6B288EB22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Ergebnisse Umfrage MVZ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0F3F99-5594-4521-BBC1-A4FD7F092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401888" cy="365125"/>
          </a:xfrm>
        </p:spPr>
        <p:txBody>
          <a:bodyPr/>
          <a:lstStyle/>
          <a:p>
            <a:fld id="{46420A79-3FD6-49BB-956E-8E828D193E37}" type="slidenum">
              <a:rPr lang="de-DE" smtClean="0"/>
              <a:t>4</a:t>
            </a:fld>
            <a:endParaRPr lang="de-DE" dirty="0"/>
          </a:p>
        </p:txBody>
      </p:sp>
      <p:graphicFrame>
        <p:nvGraphicFramePr>
          <p:cNvPr id="14" name="Inhaltsplatzhalter 13">
            <a:extLst>
              <a:ext uri="{FF2B5EF4-FFF2-40B4-BE49-F238E27FC236}">
                <a16:creationId xmlns:a16="http://schemas.microsoft.com/office/drawing/2014/main" id="{F45CDEDD-2A47-4B54-8234-84CBE6326A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201886"/>
              </p:ext>
            </p:extLst>
          </p:nvPr>
        </p:nvGraphicFramePr>
        <p:xfrm>
          <a:off x="838200" y="2469823"/>
          <a:ext cx="10515600" cy="3707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Grafik 12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E71E999D-B1D2-49E7-9EC8-206199604F0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7718" y="5906220"/>
            <a:ext cx="815255" cy="81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14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7BA6FE0-321D-4F7D-A9F8-CC3883E4E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de-DE" sz="6000">
                <a:solidFill>
                  <a:srgbClr val="FFFFFF"/>
                </a:solidFill>
                <a:latin typeface="TheSans 8-ExtraBold" panose="02000803000000000003" pitchFamily="50" charset="0"/>
              </a:rPr>
              <a:t>FRAGE #3 - MEINUNGEN</a:t>
            </a:r>
            <a:endParaRPr lang="de-DE" sz="6000" dirty="0">
              <a:solidFill>
                <a:srgbClr val="FFFFFF"/>
              </a:solidFill>
              <a:latin typeface="TheSans 8-ExtraBold" panose="02000803000000000003" pitchFamily="50" charset="0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921C45-8FC2-4633-8C06-E024DFD701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9559" y="6356350"/>
            <a:ext cx="2751841" cy="365125"/>
          </a:xfrm>
          <a:solidFill>
            <a:schemeClr val="bg1"/>
          </a:solidFill>
        </p:spPr>
        <p:txBody>
          <a:bodyPr/>
          <a:lstStyle/>
          <a:p>
            <a:fld id="{E0D31C7C-3EE9-4E8D-9068-6F4976C1C9DD}" type="datetime1">
              <a:rPr lang="de-DE" smtClean="0"/>
              <a:t>14.02.2021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739E9F-278C-4CC1-A59A-6B288EB22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Ergebnisse Umfrage MVZ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0F3F99-5594-4521-BBC1-A4FD7F092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401888" cy="365125"/>
          </a:xfrm>
        </p:spPr>
        <p:txBody>
          <a:bodyPr/>
          <a:lstStyle/>
          <a:p>
            <a:fld id="{46420A79-3FD6-49BB-956E-8E828D193E37}" type="slidenum">
              <a:rPr lang="de-DE" smtClean="0"/>
              <a:t>5</a:t>
            </a:fld>
            <a:endParaRPr lang="de-DE" dirty="0"/>
          </a:p>
        </p:txBody>
      </p:sp>
      <p:pic>
        <p:nvPicPr>
          <p:cNvPr id="13" name="Grafik 12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E71E999D-B1D2-49E7-9EC8-206199604F0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7718" y="5906220"/>
            <a:ext cx="815255" cy="815255"/>
          </a:xfrm>
          <a:prstGeom prst="rect">
            <a:avLst/>
          </a:prstGeom>
        </p:spPr>
      </p:pic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039A957A-DBCB-46AE-B6E9-9B5CBD8EF268}"/>
              </a:ext>
            </a:extLst>
          </p:cNvPr>
          <p:cNvGrpSpPr/>
          <p:nvPr/>
        </p:nvGrpSpPr>
        <p:grpSpPr>
          <a:xfrm>
            <a:off x="767258" y="2828141"/>
            <a:ext cx="4728568" cy="2926516"/>
            <a:chOff x="767258" y="2828141"/>
            <a:chExt cx="4728568" cy="2926516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F885CD7B-2FFE-4417-839B-CAB9DBAEB1F1}"/>
                </a:ext>
              </a:extLst>
            </p:cNvPr>
            <p:cNvSpPr/>
            <p:nvPr/>
          </p:nvSpPr>
          <p:spPr>
            <a:xfrm>
              <a:off x="989813" y="3186260"/>
              <a:ext cx="4506013" cy="2568397"/>
            </a:xfrm>
            <a:prstGeom prst="rect">
              <a:avLst/>
            </a:prstGeom>
            <a:gradFill>
              <a:gsLst>
                <a:gs pos="60000">
                  <a:srgbClr val="E2001A"/>
                </a:gs>
                <a:gs pos="40000">
                  <a:srgbClr val="E2001A"/>
                </a:gs>
                <a:gs pos="0">
                  <a:srgbClr val="EC008C"/>
                </a:gs>
                <a:gs pos="100000">
                  <a:srgbClr val="990066"/>
                </a:gs>
              </a:gsLst>
              <a:lin ang="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indent="0">
                <a:buNone/>
              </a:pPr>
              <a:r>
                <a:rPr lang="de-DE" dirty="0"/>
                <a:t>„Es müssen ausreichend Parkplätze in der Nähe sowohl für die Patienten, als auch für die Mitarbeiter vorhanden sein.</a:t>
              </a:r>
            </a:p>
            <a:p>
              <a:pPr marL="0" indent="0">
                <a:buNone/>
              </a:pPr>
              <a:r>
                <a:rPr lang="de-DE" dirty="0"/>
                <a:t>Wenn man sich den Standort Gewerbegebiet Süd anschaut, sind da die besten Voraussetzungen gegeben. Wichtig ist auch ein barrierefreier Zugang, große helle Räumlichkeiten und alle Funktionsräume auf einer Ebene.“</a:t>
              </a:r>
            </a:p>
          </p:txBody>
        </p:sp>
        <p:sp>
          <p:nvSpPr>
            <p:cNvPr id="15" name="Inhaltsplatzhalter 10" descr="Untertitel mit einfarbiger Füllung">
              <a:extLst>
                <a:ext uri="{FF2B5EF4-FFF2-40B4-BE49-F238E27FC236}">
                  <a16:creationId xmlns:a16="http://schemas.microsoft.com/office/drawing/2014/main" id="{DFDC06D5-8FA4-4180-821B-05442187366A}"/>
                </a:ext>
              </a:extLst>
            </p:cNvPr>
            <p:cNvSpPr/>
            <p:nvPr/>
          </p:nvSpPr>
          <p:spPr>
            <a:xfrm>
              <a:off x="767258" y="2828141"/>
              <a:ext cx="647701" cy="590550"/>
            </a:xfrm>
            <a:custGeom>
              <a:avLst/>
              <a:gdLst>
                <a:gd name="connsiteX0" fmla="*/ 32386 w 647701"/>
                <a:gd name="connsiteY0" fmla="*/ 0 h 590550"/>
                <a:gd name="connsiteX1" fmla="*/ 1 w 647701"/>
                <a:gd name="connsiteY1" fmla="*/ 32765 h 590550"/>
                <a:gd name="connsiteX2" fmla="*/ 1 w 647701"/>
                <a:gd name="connsiteY2" fmla="*/ 32766 h 590550"/>
                <a:gd name="connsiteX3" fmla="*/ 1 w 647701"/>
                <a:gd name="connsiteY3" fmla="*/ 427863 h 590550"/>
                <a:gd name="connsiteX4" fmla="*/ 32310 w 647701"/>
                <a:gd name="connsiteY4" fmla="*/ 457204 h 590550"/>
                <a:gd name="connsiteX5" fmla="*/ 32386 w 647701"/>
                <a:gd name="connsiteY5" fmla="*/ 457200 h 590550"/>
                <a:gd name="connsiteX6" fmla="*/ 133351 w 647701"/>
                <a:gd name="connsiteY6" fmla="*/ 457200 h 590550"/>
                <a:gd name="connsiteX7" fmla="*/ 133351 w 647701"/>
                <a:gd name="connsiteY7" fmla="*/ 590550 h 590550"/>
                <a:gd name="connsiteX8" fmla="*/ 259081 w 647701"/>
                <a:gd name="connsiteY8" fmla="*/ 457200 h 590550"/>
                <a:gd name="connsiteX9" fmla="*/ 616649 w 647701"/>
                <a:gd name="connsiteY9" fmla="*/ 457200 h 590550"/>
                <a:gd name="connsiteX10" fmla="*/ 647701 w 647701"/>
                <a:gd name="connsiteY10" fmla="*/ 426530 h 590550"/>
                <a:gd name="connsiteX11" fmla="*/ 647701 w 647701"/>
                <a:gd name="connsiteY11" fmla="*/ 426530 h 590550"/>
                <a:gd name="connsiteX12" fmla="*/ 647701 w 647701"/>
                <a:gd name="connsiteY12" fmla="*/ 32766 h 590550"/>
                <a:gd name="connsiteX13" fmla="*/ 647701 w 647701"/>
                <a:gd name="connsiteY13" fmla="*/ 32766 h 590550"/>
                <a:gd name="connsiteX14" fmla="*/ 615317 w 647701"/>
                <a:gd name="connsiteY14" fmla="*/ 0 h 590550"/>
                <a:gd name="connsiteX15" fmla="*/ 615316 w 647701"/>
                <a:gd name="connsiteY15" fmla="*/ 0 h 590550"/>
                <a:gd name="connsiteX16" fmla="*/ 581026 w 647701"/>
                <a:gd name="connsiteY16" fmla="*/ 285750 h 590550"/>
                <a:gd name="connsiteX17" fmla="*/ 466726 w 647701"/>
                <a:gd name="connsiteY17" fmla="*/ 285750 h 590550"/>
                <a:gd name="connsiteX18" fmla="*/ 466726 w 647701"/>
                <a:gd name="connsiteY18" fmla="*/ 247650 h 590550"/>
                <a:gd name="connsiteX19" fmla="*/ 581026 w 647701"/>
                <a:gd name="connsiteY19" fmla="*/ 247650 h 590550"/>
                <a:gd name="connsiteX20" fmla="*/ 400051 w 647701"/>
                <a:gd name="connsiteY20" fmla="*/ 323850 h 590550"/>
                <a:gd name="connsiteX21" fmla="*/ 581026 w 647701"/>
                <a:gd name="connsiteY21" fmla="*/ 323850 h 590550"/>
                <a:gd name="connsiteX22" fmla="*/ 581026 w 647701"/>
                <a:gd name="connsiteY22" fmla="*/ 361950 h 590550"/>
                <a:gd name="connsiteX23" fmla="*/ 400051 w 647701"/>
                <a:gd name="connsiteY23" fmla="*/ 361950 h 590550"/>
                <a:gd name="connsiteX24" fmla="*/ 257176 w 647701"/>
                <a:gd name="connsiteY24" fmla="*/ 323850 h 590550"/>
                <a:gd name="connsiteX25" fmla="*/ 361951 w 647701"/>
                <a:gd name="connsiteY25" fmla="*/ 323850 h 590550"/>
                <a:gd name="connsiteX26" fmla="*/ 361951 w 647701"/>
                <a:gd name="connsiteY26" fmla="*/ 361950 h 590550"/>
                <a:gd name="connsiteX27" fmla="*/ 257176 w 647701"/>
                <a:gd name="connsiteY27" fmla="*/ 361950 h 590550"/>
                <a:gd name="connsiteX28" fmla="*/ 228601 w 647701"/>
                <a:gd name="connsiteY28" fmla="*/ 247650 h 590550"/>
                <a:gd name="connsiteX29" fmla="*/ 419101 w 647701"/>
                <a:gd name="connsiteY29" fmla="*/ 247650 h 590550"/>
                <a:gd name="connsiteX30" fmla="*/ 419101 w 647701"/>
                <a:gd name="connsiteY30" fmla="*/ 285750 h 590550"/>
                <a:gd name="connsiteX31" fmla="*/ 228601 w 647701"/>
                <a:gd name="connsiteY31" fmla="*/ 285750 h 590550"/>
                <a:gd name="connsiteX32" fmla="*/ 114301 w 647701"/>
                <a:gd name="connsiteY32" fmla="*/ 323850 h 590550"/>
                <a:gd name="connsiteX33" fmla="*/ 219076 w 647701"/>
                <a:gd name="connsiteY33" fmla="*/ 323850 h 590550"/>
                <a:gd name="connsiteX34" fmla="*/ 219076 w 647701"/>
                <a:gd name="connsiteY34" fmla="*/ 361950 h 590550"/>
                <a:gd name="connsiteX35" fmla="*/ 114301 w 647701"/>
                <a:gd name="connsiteY35" fmla="*/ 361950 h 590550"/>
                <a:gd name="connsiteX36" fmla="*/ 66676 w 647701"/>
                <a:gd name="connsiteY36" fmla="*/ 247650 h 590550"/>
                <a:gd name="connsiteX37" fmla="*/ 190501 w 647701"/>
                <a:gd name="connsiteY37" fmla="*/ 247650 h 590550"/>
                <a:gd name="connsiteX38" fmla="*/ 190501 w 647701"/>
                <a:gd name="connsiteY38" fmla="*/ 285750 h 590550"/>
                <a:gd name="connsiteX39" fmla="*/ 66676 w 647701"/>
                <a:gd name="connsiteY39" fmla="*/ 2857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47701" h="590550">
                  <a:moveTo>
                    <a:pt x="32386" y="0"/>
                  </a:moveTo>
                  <a:cubicBezTo>
                    <a:pt x="14395" y="105"/>
                    <a:pt x="-104" y="14774"/>
                    <a:pt x="1" y="32765"/>
                  </a:cubicBezTo>
                  <a:cubicBezTo>
                    <a:pt x="1" y="32765"/>
                    <a:pt x="1" y="32766"/>
                    <a:pt x="1" y="32766"/>
                  </a:cubicBezTo>
                  <a:lnTo>
                    <a:pt x="1" y="427863"/>
                  </a:lnTo>
                  <a:cubicBezTo>
                    <a:pt x="821" y="444887"/>
                    <a:pt x="15286" y="458024"/>
                    <a:pt x="32310" y="457204"/>
                  </a:cubicBezTo>
                  <a:cubicBezTo>
                    <a:pt x="32335" y="457203"/>
                    <a:pt x="32361" y="457201"/>
                    <a:pt x="32386" y="457200"/>
                  </a:cubicBezTo>
                  <a:lnTo>
                    <a:pt x="133351" y="457200"/>
                  </a:lnTo>
                  <a:lnTo>
                    <a:pt x="133351" y="590550"/>
                  </a:lnTo>
                  <a:lnTo>
                    <a:pt x="259081" y="457200"/>
                  </a:lnTo>
                  <a:lnTo>
                    <a:pt x="616649" y="457200"/>
                  </a:lnTo>
                  <a:cubicBezTo>
                    <a:pt x="633693" y="457306"/>
                    <a:pt x="647595" y="443575"/>
                    <a:pt x="647701" y="426530"/>
                  </a:cubicBezTo>
                  <a:cubicBezTo>
                    <a:pt x="647701" y="426530"/>
                    <a:pt x="647701" y="426530"/>
                    <a:pt x="647701" y="426530"/>
                  </a:cubicBezTo>
                  <a:lnTo>
                    <a:pt x="647701" y="32766"/>
                  </a:lnTo>
                  <a:lnTo>
                    <a:pt x="647701" y="32766"/>
                  </a:lnTo>
                  <a:cubicBezTo>
                    <a:pt x="647806" y="14775"/>
                    <a:pt x="633307" y="106"/>
                    <a:pt x="615317" y="0"/>
                  </a:cubicBezTo>
                  <a:cubicBezTo>
                    <a:pt x="615317" y="0"/>
                    <a:pt x="615316" y="0"/>
                    <a:pt x="615316" y="0"/>
                  </a:cubicBezTo>
                  <a:close/>
                  <a:moveTo>
                    <a:pt x="581026" y="285750"/>
                  </a:moveTo>
                  <a:lnTo>
                    <a:pt x="466726" y="285750"/>
                  </a:lnTo>
                  <a:lnTo>
                    <a:pt x="466726" y="247650"/>
                  </a:lnTo>
                  <a:lnTo>
                    <a:pt x="581026" y="247650"/>
                  </a:lnTo>
                  <a:close/>
                  <a:moveTo>
                    <a:pt x="400051" y="323850"/>
                  </a:moveTo>
                  <a:lnTo>
                    <a:pt x="581026" y="323850"/>
                  </a:lnTo>
                  <a:lnTo>
                    <a:pt x="581026" y="361950"/>
                  </a:lnTo>
                  <a:lnTo>
                    <a:pt x="400051" y="361950"/>
                  </a:lnTo>
                  <a:close/>
                  <a:moveTo>
                    <a:pt x="257176" y="323850"/>
                  </a:moveTo>
                  <a:lnTo>
                    <a:pt x="361951" y="323850"/>
                  </a:lnTo>
                  <a:lnTo>
                    <a:pt x="361951" y="361950"/>
                  </a:lnTo>
                  <a:lnTo>
                    <a:pt x="257176" y="361950"/>
                  </a:lnTo>
                  <a:close/>
                  <a:moveTo>
                    <a:pt x="228601" y="247650"/>
                  </a:moveTo>
                  <a:lnTo>
                    <a:pt x="419101" y="247650"/>
                  </a:lnTo>
                  <a:lnTo>
                    <a:pt x="419101" y="285750"/>
                  </a:lnTo>
                  <a:lnTo>
                    <a:pt x="228601" y="285750"/>
                  </a:lnTo>
                  <a:close/>
                  <a:moveTo>
                    <a:pt x="114301" y="323850"/>
                  </a:moveTo>
                  <a:lnTo>
                    <a:pt x="219076" y="323850"/>
                  </a:lnTo>
                  <a:lnTo>
                    <a:pt x="219076" y="361950"/>
                  </a:lnTo>
                  <a:lnTo>
                    <a:pt x="114301" y="361950"/>
                  </a:lnTo>
                  <a:close/>
                  <a:moveTo>
                    <a:pt x="66676" y="247650"/>
                  </a:moveTo>
                  <a:lnTo>
                    <a:pt x="190501" y="247650"/>
                  </a:lnTo>
                  <a:lnTo>
                    <a:pt x="190501" y="285750"/>
                  </a:lnTo>
                  <a:lnTo>
                    <a:pt x="66676" y="285750"/>
                  </a:lnTo>
                  <a:close/>
                </a:path>
              </a:pathLst>
            </a:custGeom>
            <a:solidFill>
              <a:srgbClr val="9900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2659FB77-9104-435E-B379-F7F5B2AE0D2D}"/>
              </a:ext>
            </a:extLst>
          </p:cNvPr>
          <p:cNvGrpSpPr/>
          <p:nvPr/>
        </p:nvGrpSpPr>
        <p:grpSpPr>
          <a:xfrm>
            <a:off x="6095848" y="2828141"/>
            <a:ext cx="4728568" cy="2926516"/>
            <a:chOff x="767258" y="2828141"/>
            <a:chExt cx="4728568" cy="2926516"/>
          </a:xfrm>
        </p:grpSpPr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059F0868-E6A8-45CA-9762-27C6F8F4B2F0}"/>
                </a:ext>
              </a:extLst>
            </p:cNvPr>
            <p:cNvSpPr/>
            <p:nvPr/>
          </p:nvSpPr>
          <p:spPr>
            <a:xfrm>
              <a:off x="989813" y="3186260"/>
              <a:ext cx="4506013" cy="2568397"/>
            </a:xfrm>
            <a:prstGeom prst="rect">
              <a:avLst/>
            </a:prstGeom>
            <a:gradFill>
              <a:gsLst>
                <a:gs pos="60000">
                  <a:srgbClr val="E2001A"/>
                </a:gs>
                <a:gs pos="40000">
                  <a:srgbClr val="E2001A"/>
                </a:gs>
                <a:gs pos="0">
                  <a:srgbClr val="EC008C"/>
                </a:gs>
                <a:gs pos="100000">
                  <a:srgbClr val="990066"/>
                </a:gs>
              </a:gsLst>
              <a:lin ang="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85000" lnSpcReduction="10000"/>
            </a:bodyPr>
            <a:lstStyle/>
            <a:p>
              <a:pPr marL="0" indent="0">
                <a:buNone/>
              </a:pPr>
              <a:r>
                <a:rPr lang="de-DE" dirty="0"/>
                <a:t>„Nordendstraße: 500qm Fläche nicht bebaubar und zur Zeit nur zu Fuß zu erreichen, 250qm werden für Parkplätze benötigt, bleiben 250qm zur Bebauung, keine Erweiterung möglich.</a:t>
              </a:r>
              <a:br>
                <a:rPr lang="de-DE" dirty="0"/>
              </a:br>
              <a:r>
                <a:rPr lang="de-DE" dirty="0" err="1"/>
                <a:t>Gew</a:t>
              </a:r>
              <a:r>
                <a:rPr lang="de-DE" dirty="0"/>
                <a:t>. Süd: MVZ kann mit 3 Eingängen beplant werden (u.a. Liegendtransport) Einsatz Rettungshubschrauber ohne zusätzlichen Rettungswagen möglich. Bergseitiges Geschoss u. talseitiges Geschoss können eben erreicht werden Erweiterungen sind in der Fläche möglich (wie Bürgerhaus, Kindergarten).</a:t>
              </a:r>
              <a:br>
                <a:rPr lang="de-DE" dirty="0"/>
              </a:br>
              <a:r>
                <a:rPr lang="de-DE" dirty="0"/>
                <a:t>Wichtig: Die Gemeindevertreter sollten sich örtlich die Flächen ansehen, bisher wurde noch kein GV gesichtet.“ </a:t>
              </a:r>
            </a:p>
          </p:txBody>
        </p:sp>
        <p:sp>
          <p:nvSpPr>
            <p:cNvPr id="28" name="Inhaltsplatzhalter 10" descr="Untertitel mit einfarbiger Füllung">
              <a:extLst>
                <a:ext uri="{FF2B5EF4-FFF2-40B4-BE49-F238E27FC236}">
                  <a16:creationId xmlns:a16="http://schemas.microsoft.com/office/drawing/2014/main" id="{ED6E7B5A-11C6-490B-B034-0BB7C2469257}"/>
                </a:ext>
              </a:extLst>
            </p:cNvPr>
            <p:cNvSpPr/>
            <p:nvPr/>
          </p:nvSpPr>
          <p:spPr>
            <a:xfrm>
              <a:off x="767258" y="2828141"/>
              <a:ext cx="647701" cy="590550"/>
            </a:xfrm>
            <a:custGeom>
              <a:avLst/>
              <a:gdLst>
                <a:gd name="connsiteX0" fmla="*/ 32386 w 647701"/>
                <a:gd name="connsiteY0" fmla="*/ 0 h 590550"/>
                <a:gd name="connsiteX1" fmla="*/ 1 w 647701"/>
                <a:gd name="connsiteY1" fmla="*/ 32765 h 590550"/>
                <a:gd name="connsiteX2" fmla="*/ 1 w 647701"/>
                <a:gd name="connsiteY2" fmla="*/ 32766 h 590550"/>
                <a:gd name="connsiteX3" fmla="*/ 1 w 647701"/>
                <a:gd name="connsiteY3" fmla="*/ 427863 h 590550"/>
                <a:gd name="connsiteX4" fmla="*/ 32310 w 647701"/>
                <a:gd name="connsiteY4" fmla="*/ 457204 h 590550"/>
                <a:gd name="connsiteX5" fmla="*/ 32386 w 647701"/>
                <a:gd name="connsiteY5" fmla="*/ 457200 h 590550"/>
                <a:gd name="connsiteX6" fmla="*/ 133351 w 647701"/>
                <a:gd name="connsiteY6" fmla="*/ 457200 h 590550"/>
                <a:gd name="connsiteX7" fmla="*/ 133351 w 647701"/>
                <a:gd name="connsiteY7" fmla="*/ 590550 h 590550"/>
                <a:gd name="connsiteX8" fmla="*/ 259081 w 647701"/>
                <a:gd name="connsiteY8" fmla="*/ 457200 h 590550"/>
                <a:gd name="connsiteX9" fmla="*/ 616649 w 647701"/>
                <a:gd name="connsiteY9" fmla="*/ 457200 h 590550"/>
                <a:gd name="connsiteX10" fmla="*/ 647701 w 647701"/>
                <a:gd name="connsiteY10" fmla="*/ 426530 h 590550"/>
                <a:gd name="connsiteX11" fmla="*/ 647701 w 647701"/>
                <a:gd name="connsiteY11" fmla="*/ 426530 h 590550"/>
                <a:gd name="connsiteX12" fmla="*/ 647701 w 647701"/>
                <a:gd name="connsiteY12" fmla="*/ 32766 h 590550"/>
                <a:gd name="connsiteX13" fmla="*/ 647701 w 647701"/>
                <a:gd name="connsiteY13" fmla="*/ 32766 h 590550"/>
                <a:gd name="connsiteX14" fmla="*/ 615317 w 647701"/>
                <a:gd name="connsiteY14" fmla="*/ 0 h 590550"/>
                <a:gd name="connsiteX15" fmla="*/ 615316 w 647701"/>
                <a:gd name="connsiteY15" fmla="*/ 0 h 590550"/>
                <a:gd name="connsiteX16" fmla="*/ 581026 w 647701"/>
                <a:gd name="connsiteY16" fmla="*/ 285750 h 590550"/>
                <a:gd name="connsiteX17" fmla="*/ 466726 w 647701"/>
                <a:gd name="connsiteY17" fmla="*/ 285750 h 590550"/>
                <a:gd name="connsiteX18" fmla="*/ 466726 w 647701"/>
                <a:gd name="connsiteY18" fmla="*/ 247650 h 590550"/>
                <a:gd name="connsiteX19" fmla="*/ 581026 w 647701"/>
                <a:gd name="connsiteY19" fmla="*/ 247650 h 590550"/>
                <a:gd name="connsiteX20" fmla="*/ 400051 w 647701"/>
                <a:gd name="connsiteY20" fmla="*/ 323850 h 590550"/>
                <a:gd name="connsiteX21" fmla="*/ 581026 w 647701"/>
                <a:gd name="connsiteY21" fmla="*/ 323850 h 590550"/>
                <a:gd name="connsiteX22" fmla="*/ 581026 w 647701"/>
                <a:gd name="connsiteY22" fmla="*/ 361950 h 590550"/>
                <a:gd name="connsiteX23" fmla="*/ 400051 w 647701"/>
                <a:gd name="connsiteY23" fmla="*/ 361950 h 590550"/>
                <a:gd name="connsiteX24" fmla="*/ 257176 w 647701"/>
                <a:gd name="connsiteY24" fmla="*/ 323850 h 590550"/>
                <a:gd name="connsiteX25" fmla="*/ 361951 w 647701"/>
                <a:gd name="connsiteY25" fmla="*/ 323850 h 590550"/>
                <a:gd name="connsiteX26" fmla="*/ 361951 w 647701"/>
                <a:gd name="connsiteY26" fmla="*/ 361950 h 590550"/>
                <a:gd name="connsiteX27" fmla="*/ 257176 w 647701"/>
                <a:gd name="connsiteY27" fmla="*/ 361950 h 590550"/>
                <a:gd name="connsiteX28" fmla="*/ 228601 w 647701"/>
                <a:gd name="connsiteY28" fmla="*/ 247650 h 590550"/>
                <a:gd name="connsiteX29" fmla="*/ 419101 w 647701"/>
                <a:gd name="connsiteY29" fmla="*/ 247650 h 590550"/>
                <a:gd name="connsiteX30" fmla="*/ 419101 w 647701"/>
                <a:gd name="connsiteY30" fmla="*/ 285750 h 590550"/>
                <a:gd name="connsiteX31" fmla="*/ 228601 w 647701"/>
                <a:gd name="connsiteY31" fmla="*/ 285750 h 590550"/>
                <a:gd name="connsiteX32" fmla="*/ 114301 w 647701"/>
                <a:gd name="connsiteY32" fmla="*/ 323850 h 590550"/>
                <a:gd name="connsiteX33" fmla="*/ 219076 w 647701"/>
                <a:gd name="connsiteY33" fmla="*/ 323850 h 590550"/>
                <a:gd name="connsiteX34" fmla="*/ 219076 w 647701"/>
                <a:gd name="connsiteY34" fmla="*/ 361950 h 590550"/>
                <a:gd name="connsiteX35" fmla="*/ 114301 w 647701"/>
                <a:gd name="connsiteY35" fmla="*/ 361950 h 590550"/>
                <a:gd name="connsiteX36" fmla="*/ 66676 w 647701"/>
                <a:gd name="connsiteY36" fmla="*/ 247650 h 590550"/>
                <a:gd name="connsiteX37" fmla="*/ 190501 w 647701"/>
                <a:gd name="connsiteY37" fmla="*/ 247650 h 590550"/>
                <a:gd name="connsiteX38" fmla="*/ 190501 w 647701"/>
                <a:gd name="connsiteY38" fmla="*/ 285750 h 590550"/>
                <a:gd name="connsiteX39" fmla="*/ 66676 w 647701"/>
                <a:gd name="connsiteY39" fmla="*/ 2857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47701" h="590550">
                  <a:moveTo>
                    <a:pt x="32386" y="0"/>
                  </a:moveTo>
                  <a:cubicBezTo>
                    <a:pt x="14395" y="105"/>
                    <a:pt x="-104" y="14774"/>
                    <a:pt x="1" y="32765"/>
                  </a:cubicBezTo>
                  <a:cubicBezTo>
                    <a:pt x="1" y="32765"/>
                    <a:pt x="1" y="32766"/>
                    <a:pt x="1" y="32766"/>
                  </a:cubicBezTo>
                  <a:lnTo>
                    <a:pt x="1" y="427863"/>
                  </a:lnTo>
                  <a:cubicBezTo>
                    <a:pt x="821" y="444887"/>
                    <a:pt x="15286" y="458024"/>
                    <a:pt x="32310" y="457204"/>
                  </a:cubicBezTo>
                  <a:cubicBezTo>
                    <a:pt x="32335" y="457203"/>
                    <a:pt x="32361" y="457201"/>
                    <a:pt x="32386" y="457200"/>
                  </a:cubicBezTo>
                  <a:lnTo>
                    <a:pt x="133351" y="457200"/>
                  </a:lnTo>
                  <a:lnTo>
                    <a:pt x="133351" y="590550"/>
                  </a:lnTo>
                  <a:lnTo>
                    <a:pt x="259081" y="457200"/>
                  </a:lnTo>
                  <a:lnTo>
                    <a:pt x="616649" y="457200"/>
                  </a:lnTo>
                  <a:cubicBezTo>
                    <a:pt x="633693" y="457306"/>
                    <a:pt x="647595" y="443575"/>
                    <a:pt x="647701" y="426530"/>
                  </a:cubicBezTo>
                  <a:cubicBezTo>
                    <a:pt x="647701" y="426530"/>
                    <a:pt x="647701" y="426530"/>
                    <a:pt x="647701" y="426530"/>
                  </a:cubicBezTo>
                  <a:lnTo>
                    <a:pt x="647701" y="32766"/>
                  </a:lnTo>
                  <a:lnTo>
                    <a:pt x="647701" y="32766"/>
                  </a:lnTo>
                  <a:cubicBezTo>
                    <a:pt x="647806" y="14775"/>
                    <a:pt x="633307" y="106"/>
                    <a:pt x="615317" y="0"/>
                  </a:cubicBezTo>
                  <a:cubicBezTo>
                    <a:pt x="615317" y="0"/>
                    <a:pt x="615316" y="0"/>
                    <a:pt x="615316" y="0"/>
                  </a:cubicBezTo>
                  <a:close/>
                  <a:moveTo>
                    <a:pt x="581026" y="285750"/>
                  </a:moveTo>
                  <a:lnTo>
                    <a:pt x="466726" y="285750"/>
                  </a:lnTo>
                  <a:lnTo>
                    <a:pt x="466726" y="247650"/>
                  </a:lnTo>
                  <a:lnTo>
                    <a:pt x="581026" y="247650"/>
                  </a:lnTo>
                  <a:close/>
                  <a:moveTo>
                    <a:pt x="400051" y="323850"/>
                  </a:moveTo>
                  <a:lnTo>
                    <a:pt x="581026" y="323850"/>
                  </a:lnTo>
                  <a:lnTo>
                    <a:pt x="581026" y="361950"/>
                  </a:lnTo>
                  <a:lnTo>
                    <a:pt x="400051" y="361950"/>
                  </a:lnTo>
                  <a:close/>
                  <a:moveTo>
                    <a:pt x="257176" y="323850"/>
                  </a:moveTo>
                  <a:lnTo>
                    <a:pt x="361951" y="323850"/>
                  </a:lnTo>
                  <a:lnTo>
                    <a:pt x="361951" y="361950"/>
                  </a:lnTo>
                  <a:lnTo>
                    <a:pt x="257176" y="361950"/>
                  </a:lnTo>
                  <a:close/>
                  <a:moveTo>
                    <a:pt x="228601" y="247650"/>
                  </a:moveTo>
                  <a:lnTo>
                    <a:pt x="419101" y="247650"/>
                  </a:lnTo>
                  <a:lnTo>
                    <a:pt x="419101" y="285750"/>
                  </a:lnTo>
                  <a:lnTo>
                    <a:pt x="228601" y="285750"/>
                  </a:lnTo>
                  <a:close/>
                  <a:moveTo>
                    <a:pt x="114301" y="323850"/>
                  </a:moveTo>
                  <a:lnTo>
                    <a:pt x="219076" y="323850"/>
                  </a:lnTo>
                  <a:lnTo>
                    <a:pt x="219076" y="361950"/>
                  </a:lnTo>
                  <a:lnTo>
                    <a:pt x="114301" y="361950"/>
                  </a:lnTo>
                  <a:close/>
                  <a:moveTo>
                    <a:pt x="66676" y="247650"/>
                  </a:moveTo>
                  <a:lnTo>
                    <a:pt x="190501" y="247650"/>
                  </a:lnTo>
                  <a:lnTo>
                    <a:pt x="190501" y="285750"/>
                  </a:lnTo>
                  <a:lnTo>
                    <a:pt x="66676" y="285750"/>
                  </a:lnTo>
                  <a:close/>
                </a:path>
              </a:pathLst>
            </a:custGeom>
            <a:solidFill>
              <a:srgbClr val="9900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134762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7BA6FE0-321D-4F7D-A9F8-CC3883E4E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de-DE" sz="6000">
                <a:solidFill>
                  <a:srgbClr val="FFFFFF"/>
                </a:solidFill>
                <a:latin typeface="TheSans 8-ExtraBold" panose="02000803000000000003" pitchFamily="50" charset="0"/>
              </a:rPr>
              <a:t>FRAGE #3 - MEINUNGEN</a:t>
            </a:r>
            <a:endParaRPr lang="de-DE" sz="6000" dirty="0">
              <a:solidFill>
                <a:srgbClr val="FFFFFF"/>
              </a:solidFill>
              <a:latin typeface="TheSans 8-ExtraBold" panose="02000803000000000003" pitchFamily="50" charset="0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921C45-8FC2-4633-8C06-E024DFD701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9559" y="6356350"/>
            <a:ext cx="2751841" cy="365125"/>
          </a:xfrm>
          <a:solidFill>
            <a:schemeClr val="bg1"/>
          </a:solidFill>
        </p:spPr>
        <p:txBody>
          <a:bodyPr/>
          <a:lstStyle/>
          <a:p>
            <a:fld id="{E0D31C7C-3EE9-4E8D-9068-6F4976C1C9DD}" type="datetime1">
              <a:rPr lang="de-DE" smtClean="0"/>
              <a:t>14.02.2021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739E9F-278C-4CC1-A59A-6B288EB22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Ergebnisse Umfrage MVZ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0F3F99-5594-4521-BBC1-A4FD7F092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401888" cy="365125"/>
          </a:xfrm>
        </p:spPr>
        <p:txBody>
          <a:bodyPr/>
          <a:lstStyle/>
          <a:p>
            <a:fld id="{46420A79-3FD6-49BB-956E-8E828D193E37}" type="slidenum">
              <a:rPr lang="de-DE" smtClean="0"/>
              <a:t>6</a:t>
            </a:fld>
            <a:endParaRPr lang="de-DE" dirty="0"/>
          </a:p>
        </p:txBody>
      </p:sp>
      <p:pic>
        <p:nvPicPr>
          <p:cNvPr id="13" name="Grafik 12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E71E999D-B1D2-49E7-9EC8-206199604F0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7718" y="5906220"/>
            <a:ext cx="815255" cy="815255"/>
          </a:xfrm>
          <a:prstGeom prst="rect">
            <a:avLst/>
          </a:prstGeom>
        </p:spPr>
      </p:pic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039A957A-DBCB-46AE-B6E9-9B5CBD8EF268}"/>
              </a:ext>
            </a:extLst>
          </p:cNvPr>
          <p:cNvGrpSpPr/>
          <p:nvPr/>
        </p:nvGrpSpPr>
        <p:grpSpPr>
          <a:xfrm>
            <a:off x="767258" y="2828141"/>
            <a:ext cx="4728568" cy="1781566"/>
            <a:chOff x="767258" y="2828141"/>
            <a:chExt cx="4728568" cy="1781566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F885CD7B-2FFE-4417-839B-CAB9DBAEB1F1}"/>
                </a:ext>
              </a:extLst>
            </p:cNvPr>
            <p:cNvSpPr/>
            <p:nvPr/>
          </p:nvSpPr>
          <p:spPr>
            <a:xfrm>
              <a:off x="989813" y="3186260"/>
              <a:ext cx="4506013" cy="1423447"/>
            </a:xfrm>
            <a:prstGeom prst="rect">
              <a:avLst/>
            </a:prstGeom>
            <a:gradFill>
              <a:gsLst>
                <a:gs pos="60000">
                  <a:srgbClr val="E2001A"/>
                </a:gs>
                <a:gs pos="40000">
                  <a:srgbClr val="E2001A"/>
                </a:gs>
                <a:gs pos="0">
                  <a:srgbClr val="EC008C"/>
                </a:gs>
                <a:gs pos="100000">
                  <a:srgbClr val="990066"/>
                </a:gs>
              </a:gsLst>
              <a:lin ang="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indent="0">
                <a:buFont typeface="Arial" panose="020B0604020202020204" pitchFamily="34" charset="0"/>
                <a:buNone/>
              </a:pPr>
              <a:r>
                <a:rPr lang="de-DE" dirty="0"/>
                <a:t>„Das Ärztehaus muss </a:t>
              </a:r>
              <a:r>
                <a:rPr lang="de-DE" dirty="0" err="1"/>
                <a:t>i.Z</a:t>
              </a:r>
              <a:r>
                <a:rPr lang="de-DE" dirty="0"/>
                <a:t>. mit dem tegut Einzelhandel und dessen weitere Existenz gesehen werden. Es bleibt die Frage, ob der örtliche Investor nicht auch den Standort Gewerbegebiet nutzen kann?“</a:t>
              </a:r>
            </a:p>
          </p:txBody>
        </p:sp>
        <p:sp>
          <p:nvSpPr>
            <p:cNvPr id="15" name="Inhaltsplatzhalter 10" descr="Untertitel mit einfarbiger Füllung">
              <a:extLst>
                <a:ext uri="{FF2B5EF4-FFF2-40B4-BE49-F238E27FC236}">
                  <a16:creationId xmlns:a16="http://schemas.microsoft.com/office/drawing/2014/main" id="{DFDC06D5-8FA4-4180-821B-05442187366A}"/>
                </a:ext>
              </a:extLst>
            </p:cNvPr>
            <p:cNvSpPr/>
            <p:nvPr/>
          </p:nvSpPr>
          <p:spPr>
            <a:xfrm>
              <a:off x="767258" y="2828141"/>
              <a:ext cx="647701" cy="590550"/>
            </a:xfrm>
            <a:custGeom>
              <a:avLst/>
              <a:gdLst>
                <a:gd name="connsiteX0" fmla="*/ 32386 w 647701"/>
                <a:gd name="connsiteY0" fmla="*/ 0 h 590550"/>
                <a:gd name="connsiteX1" fmla="*/ 1 w 647701"/>
                <a:gd name="connsiteY1" fmla="*/ 32765 h 590550"/>
                <a:gd name="connsiteX2" fmla="*/ 1 w 647701"/>
                <a:gd name="connsiteY2" fmla="*/ 32766 h 590550"/>
                <a:gd name="connsiteX3" fmla="*/ 1 w 647701"/>
                <a:gd name="connsiteY3" fmla="*/ 427863 h 590550"/>
                <a:gd name="connsiteX4" fmla="*/ 32310 w 647701"/>
                <a:gd name="connsiteY4" fmla="*/ 457204 h 590550"/>
                <a:gd name="connsiteX5" fmla="*/ 32386 w 647701"/>
                <a:gd name="connsiteY5" fmla="*/ 457200 h 590550"/>
                <a:gd name="connsiteX6" fmla="*/ 133351 w 647701"/>
                <a:gd name="connsiteY6" fmla="*/ 457200 h 590550"/>
                <a:gd name="connsiteX7" fmla="*/ 133351 w 647701"/>
                <a:gd name="connsiteY7" fmla="*/ 590550 h 590550"/>
                <a:gd name="connsiteX8" fmla="*/ 259081 w 647701"/>
                <a:gd name="connsiteY8" fmla="*/ 457200 h 590550"/>
                <a:gd name="connsiteX9" fmla="*/ 616649 w 647701"/>
                <a:gd name="connsiteY9" fmla="*/ 457200 h 590550"/>
                <a:gd name="connsiteX10" fmla="*/ 647701 w 647701"/>
                <a:gd name="connsiteY10" fmla="*/ 426530 h 590550"/>
                <a:gd name="connsiteX11" fmla="*/ 647701 w 647701"/>
                <a:gd name="connsiteY11" fmla="*/ 426530 h 590550"/>
                <a:gd name="connsiteX12" fmla="*/ 647701 w 647701"/>
                <a:gd name="connsiteY12" fmla="*/ 32766 h 590550"/>
                <a:gd name="connsiteX13" fmla="*/ 647701 w 647701"/>
                <a:gd name="connsiteY13" fmla="*/ 32766 h 590550"/>
                <a:gd name="connsiteX14" fmla="*/ 615317 w 647701"/>
                <a:gd name="connsiteY14" fmla="*/ 0 h 590550"/>
                <a:gd name="connsiteX15" fmla="*/ 615316 w 647701"/>
                <a:gd name="connsiteY15" fmla="*/ 0 h 590550"/>
                <a:gd name="connsiteX16" fmla="*/ 581026 w 647701"/>
                <a:gd name="connsiteY16" fmla="*/ 285750 h 590550"/>
                <a:gd name="connsiteX17" fmla="*/ 466726 w 647701"/>
                <a:gd name="connsiteY17" fmla="*/ 285750 h 590550"/>
                <a:gd name="connsiteX18" fmla="*/ 466726 w 647701"/>
                <a:gd name="connsiteY18" fmla="*/ 247650 h 590550"/>
                <a:gd name="connsiteX19" fmla="*/ 581026 w 647701"/>
                <a:gd name="connsiteY19" fmla="*/ 247650 h 590550"/>
                <a:gd name="connsiteX20" fmla="*/ 400051 w 647701"/>
                <a:gd name="connsiteY20" fmla="*/ 323850 h 590550"/>
                <a:gd name="connsiteX21" fmla="*/ 581026 w 647701"/>
                <a:gd name="connsiteY21" fmla="*/ 323850 h 590550"/>
                <a:gd name="connsiteX22" fmla="*/ 581026 w 647701"/>
                <a:gd name="connsiteY22" fmla="*/ 361950 h 590550"/>
                <a:gd name="connsiteX23" fmla="*/ 400051 w 647701"/>
                <a:gd name="connsiteY23" fmla="*/ 361950 h 590550"/>
                <a:gd name="connsiteX24" fmla="*/ 257176 w 647701"/>
                <a:gd name="connsiteY24" fmla="*/ 323850 h 590550"/>
                <a:gd name="connsiteX25" fmla="*/ 361951 w 647701"/>
                <a:gd name="connsiteY25" fmla="*/ 323850 h 590550"/>
                <a:gd name="connsiteX26" fmla="*/ 361951 w 647701"/>
                <a:gd name="connsiteY26" fmla="*/ 361950 h 590550"/>
                <a:gd name="connsiteX27" fmla="*/ 257176 w 647701"/>
                <a:gd name="connsiteY27" fmla="*/ 361950 h 590550"/>
                <a:gd name="connsiteX28" fmla="*/ 228601 w 647701"/>
                <a:gd name="connsiteY28" fmla="*/ 247650 h 590550"/>
                <a:gd name="connsiteX29" fmla="*/ 419101 w 647701"/>
                <a:gd name="connsiteY29" fmla="*/ 247650 h 590550"/>
                <a:gd name="connsiteX30" fmla="*/ 419101 w 647701"/>
                <a:gd name="connsiteY30" fmla="*/ 285750 h 590550"/>
                <a:gd name="connsiteX31" fmla="*/ 228601 w 647701"/>
                <a:gd name="connsiteY31" fmla="*/ 285750 h 590550"/>
                <a:gd name="connsiteX32" fmla="*/ 114301 w 647701"/>
                <a:gd name="connsiteY32" fmla="*/ 323850 h 590550"/>
                <a:gd name="connsiteX33" fmla="*/ 219076 w 647701"/>
                <a:gd name="connsiteY33" fmla="*/ 323850 h 590550"/>
                <a:gd name="connsiteX34" fmla="*/ 219076 w 647701"/>
                <a:gd name="connsiteY34" fmla="*/ 361950 h 590550"/>
                <a:gd name="connsiteX35" fmla="*/ 114301 w 647701"/>
                <a:gd name="connsiteY35" fmla="*/ 361950 h 590550"/>
                <a:gd name="connsiteX36" fmla="*/ 66676 w 647701"/>
                <a:gd name="connsiteY36" fmla="*/ 247650 h 590550"/>
                <a:gd name="connsiteX37" fmla="*/ 190501 w 647701"/>
                <a:gd name="connsiteY37" fmla="*/ 247650 h 590550"/>
                <a:gd name="connsiteX38" fmla="*/ 190501 w 647701"/>
                <a:gd name="connsiteY38" fmla="*/ 285750 h 590550"/>
                <a:gd name="connsiteX39" fmla="*/ 66676 w 647701"/>
                <a:gd name="connsiteY39" fmla="*/ 2857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47701" h="590550">
                  <a:moveTo>
                    <a:pt x="32386" y="0"/>
                  </a:moveTo>
                  <a:cubicBezTo>
                    <a:pt x="14395" y="105"/>
                    <a:pt x="-104" y="14774"/>
                    <a:pt x="1" y="32765"/>
                  </a:cubicBezTo>
                  <a:cubicBezTo>
                    <a:pt x="1" y="32765"/>
                    <a:pt x="1" y="32766"/>
                    <a:pt x="1" y="32766"/>
                  </a:cubicBezTo>
                  <a:lnTo>
                    <a:pt x="1" y="427863"/>
                  </a:lnTo>
                  <a:cubicBezTo>
                    <a:pt x="821" y="444887"/>
                    <a:pt x="15286" y="458024"/>
                    <a:pt x="32310" y="457204"/>
                  </a:cubicBezTo>
                  <a:cubicBezTo>
                    <a:pt x="32335" y="457203"/>
                    <a:pt x="32361" y="457201"/>
                    <a:pt x="32386" y="457200"/>
                  </a:cubicBezTo>
                  <a:lnTo>
                    <a:pt x="133351" y="457200"/>
                  </a:lnTo>
                  <a:lnTo>
                    <a:pt x="133351" y="590550"/>
                  </a:lnTo>
                  <a:lnTo>
                    <a:pt x="259081" y="457200"/>
                  </a:lnTo>
                  <a:lnTo>
                    <a:pt x="616649" y="457200"/>
                  </a:lnTo>
                  <a:cubicBezTo>
                    <a:pt x="633693" y="457306"/>
                    <a:pt x="647595" y="443575"/>
                    <a:pt x="647701" y="426530"/>
                  </a:cubicBezTo>
                  <a:cubicBezTo>
                    <a:pt x="647701" y="426530"/>
                    <a:pt x="647701" y="426530"/>
                    <a:pt x="647701" y="426530"/>
                  </a:cubicBezTo>
                  <a:lnTo>
                    <a:pt x="647701" y="32766"/>
                  </a:lnTo>
                  <a:lnTo>
                    <a:pt x="647701" y="32766"/>
                  </a:lnTo>
                  <a:cubicBezTo>
                    <a:pt x="647806" y="14775"/>
                    <a:pt x="633307" y="106"/>
                    <a:pt x="615317" y="0"/>
                  </a:cubicBezTo>
                  <a:cubicBezTo>
                    <a:pt x="615317" y="0"/>
                    <a:pt x="615316" y="0"/>
                    <a:pt x="615316" y="0"/>
                  </a:cubicBezTo>
                  <a:close/>
                  <a:moveTo>
                    <a:pt x="581026" y="285750"/>
                  </a:moveTo>
                  <a:lnTo>
                    <a:pt x="466726" y="285750"/>
                  </a:lnTo>
                  <a:lnTo>
                    <a:pt x="466726" y="247650"/>
                  </a:lnTo>
                  <a:lnTo>
                    <a:pt x="581026" y="247650"/>
                  </a:lnTo>
                  <a:close/>
                  <a:moveTo>
                    <a:pt x="400051" y="323850"/>
                  </a:moveTo>
                  <a:lnTo>
                    <a:pt x="581026" y="323850"/>
                  </a:lnTo>
                  <a:lnTo>
                    <a:pt x="581026" y="361950"/>
                  </a:lnTo>
                  <a:lnTo>
                    <a:pt x="400051" y="361950"/>
                  </a:lnTo>
                  <a:close/>
                  <a:moveTo>
                    <a:pt x="257176" y="323850"/>
                  </a:moveTo>
                  <a:lnTo>
                    <a:pt x="361951" y="323850"/>
                  </a:lnTo>
                  <a:lnTo>
                    <a:pt x="361951" y="361950"/>
                  </a:lnTo>
                  <a:lnTo>
                    <a:pt x="257176" y="361950"/>
                  </a:lnTo>
                  <a:close/>
                  <a:moveTo>
                    <a:pt x="228601" y="247650"/>
                  </a:moveTo>
                  <a:lnTo>
                    <a:pt x="419101" y="247650"/>
                  </a:lnTo>
                  <a:lnTo>
                    <a:pt x="419101" y="285750"/>
                  </a:lnTo>
                  <a:lnTo>
                    <a:pt x="228601" y="285750"/>
                  </a:lnTo>
                  <a:close/>
                  <a:moveTo>
                    <a:pt x="114301" y="323850"/>
                  </a:moveTo>
                  <a:lnTo>
                    <a:pt x="219076" y="323850"/>
                  </a:lnTo>
                  <a:lnTo>
                    <a:pt x="219076" y="361950"/>
                  </a:lnTo>
                  <a:lnTo>
                    <a:pt x="114301" y="361950"/>
                  </a:lnTo>
                  <a:close/>
                  <a:moveTo>
                    <a:pt x="66676" y="247650"/>
                  </a:moveTo>
                  <a:lnTo>
                    <a:pt x="190501" y="247650"/>
                  </a:lnTo>
                  <a:lnTo>
                    <a:pt x="190501" y="285750"/>
                  </a:lnTo>
                  <a:lnTo>
                    <a:pt x="66676" y="285750"/>
                  </a:lnTo>
                  <a:close/>
                </a:path>
              </a:pathLst>
            </a:custGeom>
            <a:solidFill>
              <a:srgbClr val="9900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2659FB77-9104-435E-B379-F7F5B2AE0D2D}"/>
              </a:ext>
            </a:extLst>
          </p:cNvPr>
          <p:cNvGrpSpPr/>
          <p:nvPr/>
        </p:nvGrpSpPr>
        <p:grpSpPr>
          <a:xfrm>
            <a:off x="6095848" y="2828141"/>
            <a:ext cx="4728568" cy="1305205"/>
            <a:chOff x="767258" y="2828141"/>
            <a:chExt cx="4728568" cy="1305205"/>
          </a:xfrm>
        </p:grpSpPr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059F0868-E6A8-45CA-9762-27C6F8F4B2F0}"/>
                </a:ext>
              </a:extLst>
            </p:cNvPr>
            <p:cNvSpPr/>
            <p:nvPr/>
          </p:nvSpPr>
          <p:spPr>
            <a:xfrm>
              <a:off x="989813" y="3186260"/>
              <a:ext cx="4506013" cy="947086"/>
            </a:xfrm>
            <a:prstGeom prst="rect">
              <a:avLst/>
            </a:prstGeom>
            <a:gradFill>
              <a:gsLst>
                <a:gs pos="60000">
                  <a:srgbClr val="E2001A"/>
                </a:gs>
                <a:gs pos="40000">
                  <a:srgbClr val="E2001A"/>
                </a:gs>
                <a:gs pos="0">
                  <a:srgbClr val="EC008C"/>
                </a:gs>
                <a:gs pos="100000">
                  <a:srgbClr val="990066"/>
                </a:gs>
              </a:gsLst>
              <a:lin ang="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marL="0" indent="0">
                <a:buFont typeface="Arial" panose="020B0604020202020204" pitchFamily="34" charset="0"/>
                <a:buNone/>
              </a:pPr>
              <a:r>
                <a:rPr lang="de-DE" dirty="0"/>
                <a:t>„Ortsansässiges Unternehmen zu unterstützen. Neugestaltung/ Wiederbelebung des Standorts Nordend“ </a:t>
              </a:r>
            </a:p>
          </p:txBody>
        </p:sp>
        <p:sp>
          <p:nvSpPr>
            <p:cNvPr id="28" name="Inhaltsplatzhalter 10" descr="Untertitel mit einfarbiger Füllung">
              <a:extLst>
                <a:ext uri="{FF2B5EF4-FFF2-40B4-BE49-F238E27FC236}">
                  <a16:creationId xmlns:a16="http://schemas.microsoft.com/office/drawing/2014/main" id="{ED6E7B5A-11C6-490B-B034-0BB7C2469257}"/>
                </a:ext>
              </a:extLst>
            </p:cNvPr>
            <p:cNvSpPr/>
            <p:nvPr/>
          </p:nvSpPr>
          <p:spPr>
            <a:xfrm>
              <a:off x="767258" y="2828141"/>
              <a:ext cx="647701" cy="590550"/>
            </a:xfrm>
            <a:custGeom>
              <a:avLst/>
              <a:gdLst>
                <a:gd name="connsiteX0" fmla="*/ 32386 w 647701"/>
                <a:gd name="connsiteY0" fmla="*/ 0 h 590550"/>
                <a:gd name="connsiteX1" fmla="*/ 1 w 647701"/>
                <a:gd name="connsiteY1" fmla="*/ 32765 h 590550"/>
                <a:gd name="connsiteX2" fmla="*/ 1 w 647701"/>
                <a:gd name="connsiteY2" fmla="*/ 32766 h 590550"/>
                <a:gd name="connsiteX3" fmla="*/ 1 w 647701"/>
                <a:gd name="connsiteY3" fmla="*/ 427863 h 590550"/>
                <a:gd name="connsiteX4" fmla="*/ 32310 w 647701"/>
                <a:gd name="connsiteY4" fmla="*/ 457204 h 590550"/>
                <a:gd name="connsiteX5" fmla="*/ 32386 w 647701"/>
                <a:gd name="connsiteY5" fmla="*/ 457200 h 590550"/>
                <a:gd name="connsiteX6" fmla="*/ 133351 w 647701"/>
                <a:gd name="connsiteY6" fmla="*/ 457200 h 590550"/>
                <a:gd name="connsiteX7" fmla="*/ 133351 w 647701"/>
                <a:gd name="connsiteY7" fmla="*/ 590550 h 590550"/>
                <a:gd name="connsiteX8" fmla="*/ 259081 w 647701"/>
                <a:gd name="connsiteY8" fmla="*/ 457200 h 590550"/>
                <a:gd name="connsiteX9" fmla="*/ 616649 w 647701"/>
                <a:gd name="connsiteY9" fmla="*/ 457200 h 590550"/>
                <a:gd name="connsiteX10" fmla="*/ 647701 w 647701"/>
                <a:gd name="connsiteY10" fmla="*/ 426530 h 590550"/>
                <a:gd name="connsiteX11" fmla="*/ 647701 w 647701"/>
                <a:gd name="connsiteY11" fmla="*/ 426530 h 590550"/>
                <a:gd name="connsiteX12" fmla="*/ 647701 w 647701"/>
                <a:gd name="connsiteY12" fmla="*/ 32766 h 590550"/>
                <a:gd name="connsiteX13" fmla="*/ 647701 w 647701"/>
                <a:gd name="connsiteY13" fmla="*/ 32766 h 590550"/>
                <a:gd name="connsiteX14" fmla="*/ 615317 w 647701"/>
                <a:gd name="connsiteY14" fmla="*/ 0 h 590550"/>
                <a:gd name="connsiteX15" fmla="*/ 615316 w 647701"/>
                <a:gd name="connsiteY15" fmla="*/ 0 h 590550"/>
                <a:gd name="connsiteX16" fmla="*/ 581026 w 647701"/>
                <a:gd name="connsiteY16" fmla="*/ 285750 h 590550"/>
                <a:gd name="connsiteX17" fmla="*/ 466726 w 647701"/>
                <a:gd name="connsiteY17" fmla="*/ 285750 h 590550"/>
                <a:gd name="connsiteX18" fmla="*/ 466726 w 647701"/>
                <a:gd name="connsiteY18" fmla="*/ 247650 h 590550"/>
                <a:gd name="connsiteX19" fmla="*/ 581026 w 647701"/>
                <a:gd name="connsiteY19" fmla="*/ 247650 h 590550"/>
                <a:gd name="connsiteX20" fmla="*/ 400051 w 647701"/>
                <a:gd name="connsiteY20" fmla="*/ 323850 h 590550"/>
                <a:gd name="connsiteX21" fmla="*/ 581026 w 647701"/>
                <a:gd name="connsiteY21" fmla="*/ 323850 h 590550"/>
                <a:gd name="connsiteX22" fmla="*/ 581026 w 647701"/>
                <a:gd name="connsiteY22" fmla="*/ 361950 h 590550"/>
                <a:gd name="connsiteX23" fmla="*/ 400051 w 647701"/>
                <a:gd name="connsiteY23" fmla="*/ 361950 h 590550"/>
                <a:gd name="connsiteX24" fmla="*/ 257176 w 647701"/>
                <a:gd name="connsiteY24" fmla="*/ 323850 h 590550"/>
                <a:gd name="connsiteX25" fmla="*/ 361951 w 647701"/>
                <a:gd name="connsiteY25" fmla="*/ 323850 h 590550"/>
                <a:gd name="connsiteX26" fmla="*/ 361951 w 647701"/>
                <a:gd name="connsiteY26" fmla="*/ 361950 h 590550"/>
                <a:gd name="connsiteX27" fmla="*/ 257176 w 647701"/>
                <a:gd name="connsiteY27" fmla="*/ 361950 h 590550"/>
                <a:gd name="connsiteX28" fmla="*/ 228601 w 647701"/>
                <a:gd name="connsiteY28" fmla="*/ 247650 h 590550"/>
                <a:gd name="connsiteX29" fmla="*/ 419101 w 647701"/>
                <a:gd name="connsiteY29" fmla="*/ 247650 h 590550"/>
                <a:gd name="connsiteX30" fmla="*/ 419101 w 647701"/>
                <a:gd name="connsiteY30" fmla="*/ 285750 h 590550"/>
                <a:gd name="connsiteX31" fmla="*/ 228601 w 647701"/>
                <a:gd name="connsiteY31" fmla="*/ 285750 h 590550"/>
                <a:gd name="connsiteX32" fmla="*/ 114301 w 647701"/>
                <a:gd name="connsiteY32" fmla="*/ 323850 h 590550"/>
                <a:gd name="connsiteX33" fmla="*/ 219076 w 647701"/>
                <a:gd name="connsiteY33" fmla="*/ 323850 h 590550"/>
                <a:gd name="connsiteX34" fmla="*/ 219076 w 647701"/>
                <a:gd name="connsiteY34" fmla="*/ 361950 h 590550"/>
                <a:gd name="connsiteX35" fmla="*/ 114301 w 647701"/>
                <a:gd name="connsiteY35" fmla="*/ 361950 h 590550"/>
                <a:gd name="connsiteX36" fmla="*/ 66676 w 647701"/>
                <a:gd name="connsiteY36" fmla="*/ 247650 h 590550"/>
                <a:gd name="connsiteX37" fmla="*/ 190501 w 647701"/>
                <a:gd name="connsiteY37" fmla="*/ 247650 h 590550"/>
                <a:gd name="connsiteX38" fmla="*/ 190501 w 647701"/>
                <a:gd name="connsiteY38" fmla="*/ 285750 h 590550"/>
                <a:gd name="connsiteX39" fmla="*/ 66676 w 647701"/>
                <a:gd name="connsiteY39" fmla="*/ 2857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47701" h="590550">
                  <a:moveTo>
                    <a:pt x="32386" y="0"/>
                  </a:moveTo>
                  <a:cubicBezTo>
                    <a:pt x="14395" y="105"/>
                    <a:pt x="-104" y="14774"/>
                    <a:pt x="1" y="32765"/>
                  </a:cubicBezTo>
                  <a:cubicBezTo>
                    <a:pt x="1" y="32765"/>
                    <a:pt x="1" y="32766"/>
                    <a:pt x="1" y="32766"/>
                  </a:cubicBezTo>
                  <a:lnTo>
                    <a:pt x="1" y="427863"/>
                  </a:lnTo>
                  <a:cubicBezTo>
                    <a:pt x="821" y="444887"/>
                    <a:pt x="15286" y="458024"/>
                    <a:pt x="32310" y="457204"/>
                  </a:cubicBezTo>
                  <a:cubicBezTo>
                    <a:pt x="32335" y="457203"/>
                    <a:pt x="32361" y="457201"/>
                    <a:pt x="32386" y="457200"/>
                  </a:cubicBezTo>
                  <a:lnTo>
                    <a:pt x="133351" y="457200"/>
                  </a:lnTo>
                  <a:lnTo>
                    <a:pt x="133351" y="590550"/>
                  </a:lnTo>
                  <a:lnTo>
                    <a:pt x="259081" y="457200"/>
                  </a:lnTo>
                  <a:lnTo>
                    <a:pt x="616649" y="457200"/>
                  </a:lnTo>
                  <a:cubicBezTo>
                    <a:pt x="633693" y="457306"/>
                    <a:pt x="647595" y="443575"/>
                    <a:pt x="647701" y="426530"/>
                  </a:cubicBezTo>
                  <a:cubicBezTo>
                    <a:pt x="647701" y="426530"/>
                    <a:pt x="647701" y="426530"/>
                    <a:pt x="647701" y="426530"/>
                  </a:cubicBezTo>
                  <a:lnTo>
                    <a:pt x="647701" y="32766"/>
                  </a:lnTo>
                  <a:lnTo>
                    <a:pt x="647701" y="32766"/>
                  </a:lnTo>
                  <a:cubicBezTo>
                    <a:pt x="647806" y="14775"/>
                    <a:pt x="633307" y="106"/>
                    <a:pt x="615317" y="0"/>
                  </a:cubicBezTo>
                  <a:cubicBezTo>
                    <a:pt x="615317" y="0"/>
                    <a:pt x="615316" y="0"/>
                    <a:pt x="615316" y="0"/>
                  </a:cubicBezTo>
                  <a:close/>
                  <a:moveTo>
                    <a:pt x="581026" y="285750"/>
                  </a:moveTo>
                  <a:lnTo>
                    <a:pt x="466726" y="285750"/>
                  </a:lnTo>
                  <a:lnTo>
                    <a:pt x="466726" y="247650"/>
                  </a:lnTo>
                  <a:lnTo>
                    <a:pt x="581026" y="247650"/>
                  </a:lnTo>
                  <a:close/>
                  <a:moveTo>
                    <a:pt x="400051" y="323850"/>
                  </a:moveTo>
                  <a:lnTo>
                    <a:pt x="581026" y="323850"/>
                  </a:lnTo>
                  <a:lnTo>
                    <a:pt x="581026" y="361950"/>
                  </a:lnTo>
                  <a:lnTo>
                    <a:pt x="400051" y="361950"/>
                  </a:lnTo>
                  <a:close/>
                  <a:moveTo>
                    <a:pt x="257176" y="323850"/>
                  </a:moveTo>
                  <a:lnTo>
                    <a:pt x="361951" y="323850"/>
                  </a:lnTo>
                  <a:lnTo>
                    <a:pt x="361951" y="361950"/>
                  </a:lnTo>
                  <a:lnTo>
                    <a:pt x="257176" y="361950"/>
                  </a:lnTo>
                  <a:close/>
                  <a:moveTo>
                    <a:pt x="228601" y="247650"/>
                  </a:moveTo>
                  <a:lnTo>
                    <a:pt x="419101" y="247650"/>
                  </a:lnTo>
                  <a:lnTo>
                    <a:pt x="419101" y="285750"/>
                  </a:lnTo>
                  <a:lnTo>
                    <a:pt x="228601" y="285750"/>
                  </a:lnTo>
                  <a:close/>
                  <a:moveTo>
                    <a:pt x="114301" y="323850"/>
                  </a:moveTo>
                  <a:lnTo>
                    <a:pt x="219076" y="323850"/>
                  </a:lnTo>
                  <a:lnTo>
                    <a:pt x="219076" y="361950"/>
                  </a:lnTo>
                  <a:lnTo>
                    <a:pt x="114301" y="361950"/>
                  </a:lnTo>
                  <a:close/>
                  <a:moveTo>
                    <a:pt x="66676" y="247650"/>
                  </a:moveTo>
                  <a:lnTo>
                    <a:pt x="190501" y="247650"/>
                  </a:lnTo>
                  <a:lnTo>
                    <a:pt x="190501" y="285750"/>
                  </a:lnTo>
                  <a:lnTo>
                    <a:pt x="66676" y="285750"/>
                  </a:lnTo>
                  <a:close/>
                </a:path>
              </a:pathLst>
            </a:custGeom>
            <a:solidFill>
              <a:srgbClr val="9900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7BC58A20-9840-4B2E-8234-400F58A73BAD}"/>
              </a:ext>
            </a:extLst>
          </p:cNvPr>
          <p:cNvGrpSpPr/>
          <p:nvPr/>
        </p:nvGrpSpPr>
        <p:grpSpPr>
          <a:xfrm>
            <a:off x="767258" y="4720995"/>
            <a:ext cx="4728568" cy="1305205"/>
            <a:chOff x="767258" y="2828141"/>
            <a:chExt cx="4728568" cy="1305205"/>
          </a:xfrm>
        </p:grpSpPr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753CEF60-B636-49C9-950B-B9696274BF55}"/>
                </a:ext>
              </a:extLst>
            </p:cNvPr>
            <p:cNvSpPr/>
            <p:nvPr/>
          </p:nvSpPr>
          <p:spPr>
            <a:xfrm>
              <a:off x="989813" y="3186260"/>
              <a:ext cx="4506013" cy="947086"/>
            </a:xfrm>
            <a:prstGeom prst="rect">
              <a:avLst/>
            </a:prstGeom>
            <a:gradFill>
              <a:gsLst>
                <a:gs pos="60000">
                  <a:srgbClr val="E2001A"/>
                </a:gs>
                <a:gs pos="40000">
                  <a:srgbClr val="E2001A"/>
                </a:gs>
                <a:gs pos="0">
                  <a:srgbClr val="EC008C"/>
                </a:gs>
                <a:gs pos="100000">
                  <a:srgbClr val="990066"/>
                </a:gs>
              </a:gsLst>
              <a:lin ang="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marL="0" indent="0">
                <a:buFont typeface="Arial" panose="020B0604020202020204" pitchFamily="34" charset="0"/>
                <a:buNone/>
              </a:pPr>
              <a:r>
                <a:rPr lang="de-DE" dirty="0"/>
                <a:t>„Die eigene Gemeinde wird gefördert, ist immer zu bevorzugen.“ </a:t>
              </a:r>
            </a:p>
          </p:txBody>
        </p:sp>
        <p:sp>
          <p:nvSpPr>
            <p:cNvPr id="22" name="Inhaltsplatzhalter 10" descr="Untertitel mit einfarbiger Füllung">
              <a:extLst>
                <a:ext uri="{FF2B5EF4-FFF2-40B4-BE49-F238E27FC236}">
                  <a16:creationId xmlns:a16="http://schemas.microsoft.com/office/drawing/2014/main" id="{D94F04AD-2348-45D1-A515-D409D78146A1}"/>
                </a:ext>
              </a:extLst>
            </p:cNvPr>
            <p:cNvSpPr/>
            <p:nvPr/>
          </p:nvSpPr>
          <p:spPr>
            <a:xfrm>
              <a:off x="767258" y="2828141"/>
              <a:ext cx="647701" cy="590550"/>
            </a:xfrm>
            <a:custGeom>
              <a:avLst/>
              <a:gdLst>
                <a:gd name="connsiteX0" fmla="*/ 32386 w 647701"/>
                <a:gd name="connsiteY0" fmla="*/ 0 h 590550"/>
                <a:gd name="connsiteX1" fmla="*/ 1 w 647701"/>
                <a:gd name="connsiteY1" fmla="*/ 32765 h 590550"/>
                <a:gd name="connsiteX2" fmla="*/ 1 w 647701"/>
                <a:gd name="connsiteY2" fmla="*/ 32766 h 590550"/>
                <a:gd name="connsiteX3" fmla="*/ 1 w 647701"/>
                <a:gd name="connsiteY3" fmla="*/ 427863 h 590550"/>
                <a:gd name="connsiteX4" fmla="*/ 32310 w 647701"/>
                <a:gd name="connsiteY4" fmla="*/ 457204 h 590550"/>
                <a:gd name="connsiteX5" fmla="*/ 32386 w 647701"/>
                <a:gd name="connsiteY5" fmla="*/ 457200 h 590550"/>
                <a:gd name="connsiteX6" fmla="*/ 133351 w 647701"/>
                <a:gd name="connsiteY6" fmla="*/ 457200 h 590550"/>
                <a:gd name="connsiteX7" fmla="*/ 133351 w 647701"/>
                <a:gd name="connsiteY7" fmla="*/ 590550 h 590550"/>
                <a:gd name="connsiteX8" fmla="*/ 259081 w 647701"/>
                <a:gd name="connsiteY8" fmla="*/ 457200 h 590550"/>
                <a:gd name="connsiteX9" fmla="*/ 616649 w 647701"/>
                <a:gd name="connsiteY9" fmla="*/ 457200 h 590550"/>
                <a:gd name="connsiteX10" fmla="*/ 647701 w 647701"/>
                <a:gd name="connsiteY10" fmla="*/ 426530 h 590550"/>
                <a:gd name="connsiteX11" fmla="*/ 647701 w 647701"/>
                <a:gd name="connsiteY11" fmla="*/ 426530 h 590550"/>
                <a:gd name="connsiteX12" fmla="*/ 647701 w 647701"/>
                <a:gd name="connsiteY12" fmla="*/ 32766 h 590550"/>
                <a:gd name="connsiteX13" fmla="*/ 647701 w 647701"/>
                <a:gd name="connsiteY13" fmla="*/ 32766 h 590550"/>
                <a:gd name="connsiteX14" fmla="*/ 615317 w 647701"/>
                <a:gd name="connsiteY14" fmla="*/ 0 h 590550"/>
                <a:gd name="connsiteX15" fmla="*/ 615316 w 647701"/>
                <a:gd name="connsiteY15" fmla="*/ 0 h 590550"/>
                <a:gd name="connsiteX16" fmla="*/ 581026 w 647701"/>
                <a:gd name="connsiteY16" fmla="*/ 285750 h 590550"/>
                <a:gd name="connsiteX17" fmla="*/ 466726 w 647701"/>
                <a:gd name="connsiteY17" fmla="*/ 285750 h 590550"/>
                <a:gd name="connsiteX18" fmla="*/ 466726 w 647701"/>
                <a:gd name="connsiteY18" fmla="*/ 247650 h 590550"/>
                <a:gd name="connsiteX19" fmla="*/ 581026 w 647701"/>
                <a:gd name="connsiteY19" fmla="*/ 247650 h 590550"/>
                <a:gd name="connsiteX20" fmla="*/ 400051 w 647701"/>
                <a:gd name="connsiteY20" fmla="*/ 323850 h 590550"/>
                <a:gd name="connsiteX21" fmla="*/ 581026 w 647701"/>
                <a:gd name="connsiteY21" fmla="*/ 323850 h 590550"/>
                <a:gd name="connsiteX22" fmla="*/ 581026 w 647701"/>
                <a:gd name="connsiteY22" fmla="*/ 361950 h 590550"/>
                <a:gd name="connsiteX23" fmla="*/ 400051 w 647701"/>
                <a:gd name="connsiteY23" fmla="*/ 361950 h 590550"/>
                <a:gd name="connsiteX24" fmla="*/ 257176 w 647701"/>
                <a:gd name="connsiteY24" fmla="*/ 323850 h 590550"/>
                <a:gd name="connsiteX25" fmla="*/ 361951 w 647701"/>
                <a:gd name="connsiteY25" fmla="*/ 323850 h 590550"/>
                <a:gd name="connsiteX26" fmla="*/ 361951 w 647701"/>
                <a:gd name="connsiteY26" fmla="*/ 361950 h 590550"/>
                <a:gd name="connsiteX27" fmla="*/ 257176 w 647701"/>
                <a:gd name="connsiteY27" fmla="*/ 361950 h 590550"/>
                <a:gd name="connsiteX28" fmla="*/ 228601 w 647701"/>
                <a:gd name="connsiteY28" fmla="*/ 247650 h 590550"/>
                <a:gd name="connsiteX29" fmla="*/ 419101 w 647701"/>
                <a:gd name="connsiteY29" fmla="*/ 247650 h 590550"/>
                <a:gd name="connsiteX30" fmla="*/ 419101 w 647701"/>
                <a:gd name="connsiteY30" fmla="*/ 285750 h 590550"/>
                <a:gd name="connsiteX31" fmla="*/ 228601 w 647701"/>
                <a:gd name="connsiteY31" fmla="*/ 285750 h 590550"/>
                <a:gd name="connsiteX32" fmla="*/ 114301 w 647701"/>
                <a:gd name="connsiteY32" fmla="*/ 323850 h 590550"/>
                <a:gd name="connsiteX33" fmla="*/ 219076 w 647701"/>
                <a:gd name="connsiteY33" fmla="*/ 323850 h 590550"/>
                <a:gd name="connsiteX34" fmla="*/ 219076 w 647701"/>
                <a:gd name="connsiteY34" fmla="*/ 361950 h 590550"/>
                <a:gd name="connsiteX35" fmla="*/ 114301 w 647701"/>
                <a:gd name="connsiteY35" fmla="*/ 361950 h 590550"/>
                <a:gd name="connsiteX36" fmla="*/ 66676 w 647701"/>
                <a:gd name="connsiteY36" fmla="*/ 247650 h 590550"/>
                <a:gd name="connsiteX37" fmla="*/ 190501 w 647701"/>
                <a:gd name="connsiteY37" fmla="*/ 247650 h 590550"/>
                <a:gd name="connsiteX38" fmla="*/ 190501 w 647701"/>
                <a:gd name="connsiteY38" fmla="*/ 285750 h 590550"/>
                <a:gd name="connsiteX39" fmla="*/ 66676 w 647701"/>
                <a:gd name="connsiteY39" fmla="*/ 2857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47701" h="590550">
                  <a:moveTo>
                    <a:pt x="32386" y="0"/>
                  </a:moveTo>
                  <a:cubicBezTo>
                    <a:pt x="14395" y="105"/>
                    <a:pt x="-104" y="14774"/>
                    <a:pt x="1" y="32765"/>
                  </a:cubicBezTo>
                  <a:cubicBezTo>
                    <a:pt x="1" y="32765"/>
                    <a:pt x="1" y="32766"/>
                    <a:pt x="1" y="32766"/>
                  </a:cubicBezTo>
                  <a:lnTo>
                    <a:pt x="1" y="427863"/>
                  </a:lnTo>
                  <a:cubicBezTo>
                    <a:pt x="821" y="444887"/>
                    <a:pt x="15286" y="458024"/>
                    <a:pt x="32310" y="457204"/>
                  </a:cubicBezTo>
                  <a:cubicBezTo>
                    <a:pt x="32335" y="457203"/>
                    <a:pt x="32361" y="457201"/>
                    <a:pt x="32386" y="457200"/>
                  </a:cubicBezTo>
                  <a:lnTo>
                    <a:pt x="133351" y="457200"/>
                  </a:lnTo>
                  <a:lnTo>
                    <a:pt x="133351" y="590550"/>
                  </a:lnTo>
                  <a:lnTo>
                    <a:pt x="259081" y="457200"/>
                  </a:lnTo>
                  <a:lnTo>
                    <a:pt x="616649" y="457200"/>
                  </a:lnTo>
                  <a:cubicBezTo>
                    <a:pt x="633693" y="457306"/>
                    <a:pt x="647595" y="443575"/>
                    <a:pt x="647701" y="426530"/>
                  </a:cubicBezTo>
                  <a:cubicBezTo>
                    <a:pt x="647701" y="426530"/>
                    <a:pt x="647701" y="426530"/>
                    <a:pt x="647701" y="426530"/>
                  </a:cubicBezTo>
                  <a:lnTo>
                    <a:pt x="647701" y="32766"/>
                  </a:lnTo>
                  <a:lnTo>
                    <a:pt x="647701" y="32766"/>
                  </a:lnTo>
                  <a:cubicBezTo>
                    <a:pt x="647806" y="14775"/>
                    <a:pt x="633307" y="106"/>
                    <a:pt x="615317" y="0"/>
                  </a:cubicBezTo>
                  <a:cubicBezTo>
                    <a:pt x="615317" y="0"/>
                    <a:pt x="615316" y="0"/>
                    <a:pt x="615316" y="0"/>
                  </a:cubicBezTo>
                  <a:close/>
                  <a:moveTo>
                    <a:pt x="581026" y="285750"/>
                  </a:moveTo>
                  <a:lnTo>
                    <a:pt x="466726" y="285750"/>
                  </a:lnTo>
                  <a:lnTo>
                    <a:pt x="466726" y="247650"/>
                  </a:lnTo>
                  <a:lnTo>
                    <a:pt x="581026" y="247650"/>
                  </a:lnTo>
                  <a:close/>
                  <a:moveTo>
                    <a:pt x="400051" y="323850"/>
                  </a:moveTo>
                  <a:lnTo>
                    <a:pt x="581026" y="323850"/>
                  </a:lnTo>
                  <a:lnTo>
                    <a:pt x="581026" y="361950"/>
                  </a:lnTo>
                  <a:lnTo>
                    <a:pt x="400051" y="361950"/>
                  </a:lnTo>
                  <a:close/>
                  <a:moveTo>
                    <a:pt x="257176" y="323850"/>
                  </a:moveTo>
                  <a:lnTo>
                    <a:pt x="361951" y="323850"/>
                  </a:lnTo>
                  <a:lnTo>
                    <a:pt x="361951" y="361950"/>
                  </a:lnTo>
                  <a:lnTo>
                    <a:pt x="257176" y="361950"/>
                  </a:lnTo>
                  <a:close/>
                  <a:moveTo>
                    <a:pt x="228601" y="247650"/>
                  </a:moveTo>
                  <a:lnTo>
                    <a:pt x="419101" y="247650"/>
                  </a:lnTo>
                  <a:lnTo>
                    <a:pt x="419101" y="285750"/>
                  </a:lnTo>
                  <a:lnTo>
                    <a:pt x="228601" y="285750"/>
                  </a:lnTo>
                  <a:close/>
                  <a:moveTo>
                    <a:pt x="114301" y="323850"/>
                  </a:moveTo>
                  <a:lnTo>
                    <a:pt x="219076" y="323850"/>
                  </a:lnTo>
                  <a:lnTo>
                    <a:pt x="219076" y="361950"/>
                  </a:lnTo>
                  <a:lnTo>
                    <a:pt x="114301" y="361950"/>
                  </a:lnTo>
                  <a:close/>
                  <a:moveTo>
                    <a:pt x="66676" y="247650"/>
                  </a:moveTo>
                  <a:lnTo>
                    <a:pt x="190501" y="247650"/>
                  </a:lnTo>
                  <a:lnTo>
                    <a:pt x="190501" y="285750"/>
                  </a:lnTo>
                  <a:lnTo>
                    <a:pt x="66676" y="285750"/>
                  </a:lnTo>
                  <a:close/>
                </a:path>
              </a:pathLst>
            </a:custGeom>
            <a:solidFill>
              <a:srgbClr val="9900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B69A8AF0-A33D-48F0-B5C1-470D37EB32F4}"/>
              </a:ext>
            </a:extLst>
          </p:cNvPr>
          <p:cNvGrpSpPr/>
          <p:nvPr/>
        </p:nvGrpSpPr>
        <p:grpSpPr>
          <a:xfrm>
            <a:off x="6095848" y="4274551"/>
            <a:ext cx="4728568" cy="1781566"/>
            <a:chOff x="767258" y="2828141"/>
            <a:chExt cx="4728568" cy="1781566"/>
          </a:xfrm>
        </p:grpSpPr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267C20EF-1806-4644-810D-E632AAD17F58}"/>
                </a:ext>
              </a:extLst>
            </p:cNvPr>
            <p:cNvSpPr/>
            <p:nvPr/>
          </p:nvSpPr>
          <p:spPr>
            <a:xfrm>
              <a:off x="989813" y="3186260"/>
              <a:ext cx="4506013" cy="1423447"/>
            </a:xfrm>
            <a:prstGeom prst="rect">
              <a:avLst/>
            </a:prstGeom>
            <a:gradFill>
              <a:gsLst>
                <a:gs pos="60000">
                  <a:srgbClr val="E2001A"/>
                </a:gs>
                <a:gs pos="40000">
                  <a:srgbClr val="E2001A"/>
                </a:gs>
                <a:gs pos="0">
                  <a:srgbClr val="EC008C"/>
                </a:gs>
                <a:gs pos="100000">
                  <a:srgbClr val="990066"/>
                </a:gs>
              </a:gsLst>
              <a:lin ang="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indent="0">
                <a:buFont typeface="Arial" panose="020B0604020202020204" pitchFamily="34" charset="0"/>
                <a:buNone/>
              </a:pPr>
              <a:r>
                <a:rPr lang="de-DE" dirty="0"/>
                <a:t>„Falls möglich sollten die Investoren nicht konkurrieren sondern sich zu einer gemeinsamen Lösung zusammenfinden. ...ich weiß Wunschdenken :)“</a:t>
              </a:r>
            </a:p>
          </p:txBody>
        </p:sp>
        <p:sp>
          <p:nvSpPr>
            <p:cNvPr id="25" name="Inhaltsplatzhalter 10" descr="Untertitel mit einfarbiger Füllung">
              <a:extLst>
                <a:ext uri="{FF2B5EF4-FFF2-40B4-BE49-F238E27FC236}">
                  <a16:creationId xmlns:a16="http://schemas.microsoft.com/office/drawing/2014/main" id="{6363D21A-FDDE-49A0-BDE1-6AB1BC218D52}"/>
                </a:ext>
              </a:extLst>
            </p:cNvPr>
            <p:cNvSpPr/>
            <p:nvPr/>
          </p:nvSpPr>
          <p:spPr>
            <a:xfrm>
              <a:off x="767258" y="2828141"/>
              <a:ext cx="647701" cy="590550"/>
            </a:xfrm>
            <a:custGeom>
              <a:avLst/>
              <a:gdLst>
                <a:gd name="connsiteX0" fmla="*/ 32386 w 647701"/>
                <a:gd name="connsiteY0" fmla="*/ 0 h 590550"/>
                <a:gd name="connsiteX1" fmla="*/ 1 w 647701"/>
                <a:gd name="connsiteY1" fmla="*/ 32765 h 590550"/>
                <a:gd name="connsiteX2" fmla="*/ 1 w 647701"/>
                <a:gd name="connsiteY2" fmla="*/ 32766 h 590550"/>
                <a:gd name="connsiteX3" fmla="*/ 1 w 647701"/>
                <a:gd name="connsiteY3" fmla="*/ 427863 h 590550"/>
                <a:gd name="connsiteX4" fmla="*/ 32310 w 647701"/>
                <a:gd name="connsiteY4" fmla="*/ 457204 h 590550"/>
                <a:gd name="connsiteX5" fmla="*/ 32386 w 647701"/>
                <a:gd name="connsiteY5" fmla="*/ 457200 h 590550"/>
                <a:gd name="connsiteX6" fmla="*/ 133351 w 647701"/>
                <a:gd name="connsiteY6" fmla="*/ 457200 h 590550"/>
                <a:gd name="connsiteX7" fmla="*/ 133351 w 647701"/>
                <a:gd name="connsiteY7" fmla="*/ 590550 h 590550"/>
                <a:gd name="connsiteX8" fmla="*/ 259081 w 647701"/>
                <a:gd name="connsiteY8" fmla="*/ 457200 h 590550"/>
                <a:gd name="connsiteX9" fmla="*/ 616649 w 647701"/>
                <a:gd name="connsiteY9" fmla="*/ 457200 h 590550"/>
                <a:gd name="connsiteX10" fmla="*/ 647701 w 647701"/>
                <a:gd name="connsiteY10" fmla="*/ 426530 h 590550"/>
                <a:gd name="connsiteX11" fmla="*/ 647701 w 647701"/>
                <a:gd name="connsiteY11" fmla="*/ 426530 h 590550"/>
                <a:gd name="connsiteX12" fmla="*/ 647701 w 647701"/>
                <a:gd name="connsiteY12" fmla="*/ 32766 h 590550"/>
                <a:gd name="connsiteX13" fmla="*/ 647701 w 647701"/>
                <a:gd name="connsiteY13" fmla="*/ 32766 h 590550"/>
                <a:gd name="connsiteX14" fmla="*/ 615317 w 647701"/>
                <a:gd name="connsiteY14" fmla="*/ 0 h 590550"/>
                <a:gd name="connsiteX15" fmla="*/ 615316 w 647701"/>
                <a:gd name="connsiteY15" fmla="*/ 0 h 590550"/>
                <a:gd name="connsiteX16" fmla="*/ 581026 w 647701"/>
                <a:gd name="connsiteY16" fmla="*/ 285750 h 590550"/>
                <a:gd name="connsiteX17" fmla="*/ 466726 w 647701"/>
                <a:gd name="connsiteY17" fmla="*/ 285750 h 590550"/>
                <a:gd name="connsiteX18" fmla="*/ 466726 w 647701"/>
                <a:gd name="connsiteY18" fmla="*/ 247650 h 590550"/>
                <a:gd name="connsiteX19" fmla="*/ 581026 w 647701"/>
                <a:gd name="connsiteY19" fmla="*/ 247650 h 590550"/>
                <a:gd name="connsiteX20" fmla="*/ 400051 w 647701"/>
                <a:gd name="connsiteY20" fmla="*/ 323850 h 590550"/>
                <a:gd name="connsiteX21" fmla="*/ 581026 w 647701"/>
                <a:gd name="connsiteY21" fmla="*/ 323850 h 590550"/>
                <a:gd name="connsiteX22" fmla="*/ 581026 w 647701"/>
                <a:gd name="connsiteY22" fmla="*/ 361950 h 590550"/>
                <a:gd name="connsiteX23" fmla="*/ 400051 w 647701"/>
                <a:gd name="connsiteY23" fmla="*/ 361950 h 590550"/>
                <a:gd name="connsiteX24" fmla="*/ 257176 w 647701"/>
                <a:gd name="connsiteY24" fmla="*/ 323850 h 590550"/>
                <a:gd name="connsiteX25" fmla="*/ 361951 w 647701"/>
                <a:gd name="connsiteY25" fmla="*/ 323850 h 590550"/>
                <a:gd name="connsiteX26" fmla="*/ 361951 w 647701"/>
                <a:gd name="connsiteY26" fmla="*/ 361950 h 590550"/>
                <a:gd name="connsiteX27" fmla="*/ 257176 w 647701"/>
                <a:gd name="connsiteY27" fmla="*/ 361950 h 590550"/>
                <a:gd name="connsiteX28" fmla="*/ 228601 w 647701"/>
                <a:gd name="connsiteY28" fmla="*/ 247650 h 590550"/>
                <a:gd name="connsiteX29" fmla="*/ 419101 w 647701"/>
                <a:gd name="connsiteY29" fmla="*/ 247650 h 590550"/>
                <a:gd name="connsiteX30" fmla="*/ 419101 w 647701"/>
                <a:gd name="connsiteY30" fmla="*/ 285750 h 590550"/>
                <a:gd name="connsiteX31" fmla="*/ 228601 w 647701"/>
                <a:gd name="connsiteY31" fmla="*/ 285750 h 590550"/>
                <a:gd name="connsiteX32" fmla="*/ 114301 w 647701"/>
                <a:gd name="connsiteY32" fmla="*/ 323850 h 590550"/>
                <a:gd name="connsiteX33" fmla="*/ 219076 w 647701"/>
                <a:gd name="connsiteY33" fmla="*/ 323850 h 590550"/>
                <a:gd name="connsiteX34" fmla="*/ 219076 w 647701"/>
                <a:gd name="connsiteY34" fmla="*/ 361950 h 590550"/>
                <a:gd name="connsiteX35" fmla="*/ 114301 w 647701"/>
                <a:gd name="connsiteY35" fmla="*/ 361950 h 590550"/>
                <a:gd name="connsiteX36" fmla="*/ 66676 w 647701"/>
                <a:gd name="connsiteY36" fmla="*/ 247650 h 590550"/>
                <a:gd name="connsiteX37" fmla="*/ 190501 w 647701"/>
                <a:gd name="connsiteY37" fmla="*/ 247650 h 590550"/>
                <a:gd name="connsiteX38" fmla="*/ 190501 w 647701"/>
                <a:gd name="connsiteY38" fmla="*/ 285750 h 590550"/>
                <a:gd name="connsiteX39" fmla="*/ 66676 w 647701"/>
                <a:gd name="connsiteY39" fmla="*/ 2857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47701" h="590550">
                  <a:moveTo>
                    <a:pt x="32386" y="0"/>
                  </a:moveTo>
                  <a:cubicBezTo>
                    <a:pt x="14395" y="105"/>
                    <a:pt x="-104" y="14774"/>
                    <a:pt x="1" y="32765"/>
                  </a:cubicBezTo>
                  <a:cubicBezTo>
                    <a:pt x="1" y="32765"/>
                    <a:pt x="1" y="32766"/>
                    <a:pt x="1" y="32766"/>
                  </a:cubicBezTo>
                  <a:lnTo>
                    <a:pt x="1" y="427863"/>
                  </a:lnTo>
                  <a:cubicBezTo>
                    <a:pt x="821" y="444887"/>
                    <a:pt x="15286" y="458024"/>
                    <a:pt x="32310" y="457204"/>
                  </a:cubicBezTo>
                  <a:cubicBezTo>
                    <a:pt x="32335" y="457203"/>
                    <a:pt x="32361" y="457201"/>
                    <a:pt x="32386" y="457200"/>
                  </a:cubicBezTo>
                  <a:lnTo>
                    <a:pt x="133351" y="457200"/>
                  </a:lnTo>
                  <a:lnTo>
                    <a:pt x="133351" y="590550"/>
                  </a:lnTo>
                  <a:lnTo>
                    <a:pt x="259081" y="457200"/>
                  </a:lnTo>
                  <a:lnTo>
                    <a:pt x="616649" y="457200"/>
                  </a:lnTo>
                  <a:cubicBezTo>
                    <a:pt x="633693" y="457306"/>
                    <a:pt x="647595" y="443575"/>
                    <a:pt x="647701" y="426530"/>
                  </a:cubicBezTo>
                  <a:cubicBezTo>
                    <a:pt x="647701" y="426530"/>
                    <a:pt x="647701" y="426530"/>
                    <a:pt x="647701" y="426530"/>
                  </a:cubicBezTo>
                  <a:lnTo>
                    <a:pt x="647701" y="32766"/>
                  </a:lnTo>
                  <a:lnTo>
                    <a:pt x="647701" y="32766"/>
                  </a:lnTo>
                  <a:cubicBezTo>
                    <a:pt x="647806" y="14775"/>
                    <a:pt x="633307" y="106"/>
                    <a:pt x="615317" y="0"/>
                  </a:cubicBezTo>
                  <a:cubicBezTo>
                    <a:pt x="615317" y="0"/>
                    <a:pt x="615316" y="0"/>
                    <a:pt x="615316" y="0"/>
                  </a:cubicBezTo>
                  <a:close/>
                  <a:moveTo>
                    <a:pt x="581026" y="285750"/>
                  </a:moveTo>
                  <a:lnTo>
                    <a:pt x="466726" y="285750"/>
                  </a:lnTo>
                  <a:lnTo>
                    <a:pt x="466726" y="247650"/>
                  </a:lnTo>
                  <a:lnTo>
                    <a:pt x="581026" y="247650"/>
                  </a:lnTo>
                  <a:close/>
                  <a:moveTo>
                    <a:pt x="400051" y="323850"/>
                  </a:moveTo>
                  <a:lnTo>
                    <a:pt x="581026" y="323850"/>
                  </a:lnTo>
                  <a:lnTo>
                    <a:pt x="581026" y="361950"/>
                  </a:lnTo>
                  <a:lnTo>
                    <a:pt x="400051" y="361950"/>
                  </a:lnTo>
                  <a:close/>
                  <a:moveTo>
                    <a:pt x="257176" y="323850"/>
                  </a:moveTo>
                  <a:lnTo>
                    <a:pt x="361951" y="323850"/>
                  </a:lnTo>
                  <a:lnTo>
                    <a:pt x="361951" y="361950"/>
                  </a:lnTo>
                  <a:lnTo>
                    <a:pt x="257176" y="361950"/>
                  </a:lnTo>
                  <a:close/>
                  <a:moveTo>
                    <a:pt x="228601" y="247650"/>
                  </a:moveTo>
                  <a:lnTo>
                    <a:pt x="419101" y="247650"/>
                  </a:lnTo>
                  <a:lnTo>
                    <a:pt x="419101" y="285750"/>
                  </a:lnTo>
                  <a:lnTo>
                    <a:pt x="228601" y="285750"/>
                  </a:lnTo>
                  <a:close/>
                  <a:moveTo>
                    <a:pt x="114301" y="323850"/>
                  </a:moveTo>
                  <a:lnTo>
                    <a:pt x="219076" y="323850"/>
                  </a:lnTo>
                  <a:lnTo>
                    <a:pt x="219076" y="361950"/>
                  </a:lnTo>
                  <a:lnTo>
                    <a:pt x="114301" y="361950"/>
                  </a:lnTo>
                  <a:close/>
                  <a:moveTo>
                    <a:pt x="66676" y="247650"/>
                  </a:moveTo>
                  <a:lnTo>
                    <a:pt x="190501" y="247650"/>
                  </a:lnTo>
                  <a:lnTo>
                    <a:pt x="190501" y="285750"/>
                  </a:lnTo>
                  <a:lnTo>
                    <a:pt x="66676" y="285750"/>
                  </a:lnTo>
                  <a:close/>
                </a:path>
              </a:pathLst>
            </a:custGeom>
            <a:solidFill>
              <a:srgbClr val="9900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146100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B601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63BF90A3-A017-4C67-AEA1-555C94B81E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181" y="1627740"/>
            <a:ext cx="5462546" cy="3646252"/>
          </a:xfrm>
          <a:prstGeom prst="rect">
            <a:avLst/>
          </a:prstGeom>
        </p:spPr>
      </p:pic>
      <p:pic>
        <p:nvPicPr>
          <p:cNvPr id="16" name="Grafik 15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37F83844-5628-4C85-A412-20C82F7C453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7718" y="5906220"/>
            <a:ext cx="815255" cy="81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684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rgbClr val="000000"/>
      </a:dk1>
      <a:lt1>
        <a:sysClr val="window" lastClr="FFFFFF"/>
      </a:lt1>
      <a:dk2>
        <a:srgbClr val="990066"/>
      </a:dk2>
      <a:lt2>
        <a:srgbClr val="E2001A"/>
      </a:lt2>
      <a:accent1>
        <a:srgbClr val="E2001A"/>
      </a:accent1>
      <a:accent2>
        <a:srgbClr val="990066"/>
      </a:accent2>
      <a:accent3>
        <a:srgbClr val="EC008C"/>
      </a:accent3>
      <a:accent4>
        <a:srgbClr val="FFF0B9"/>
      </a:accent4>
      <a:accent5>
        <a:srgbClr val="A2D4C7"/>
      </a:accent5>
      <a:accent6>
        <a:srgbClr val="9E5E9B"/>
      </a:accent6>
      <a:hlink>
        <a:srgbClr val="58C1BA"/>
      </a:hlink>
      <a:folHlink>
        <a:srgbClr val="9DFFC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318</Words>
  <Application>Microsoft Office PowerPoint</Application>
  <PresentationFormat>Breitbild</PresentationFormat>
  <Paragraphs>31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TheSans 8-ExtraBold</vt:lpstr>
      <vt:lpstr>Office</vt:lpstr>
      <vt:lpstr>ERGEBNISSE UMFRAGE MVZ</vt:lpstr>
      <vt:lpstr>FRAGEN</vt:lpstr>
      <vt:lpstr>FRAGE #1 - STANDORT</vt:lpstr>
      <vt:lpstr>FRAGE #2 - FAKTOREN</vt:lpstr>
      <vt:lpstr>FRAGE #3 - MEINUNGEN</vt:lpstr>
      <vt:lpstr>FRAGE #3 - MEINUNGEN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ERGEBNISSE UMFRAGE MVZ</dc:title>
  <dc:creator>Jonathan Höhn</dc:creator>
  <cp:lastModifiedBy>Jonathan Höhn</cp:lastModifiedBy>
  <cp:revision>6</cp:revision>
  <dcterms:created xsi:type="dcterms:W3CDTF">2021-02-04T07:05:39Z</dcterms:created>
  <dcterms:modified xsi:type="dcterms:W3CDTF">2021-02-14T12:38:16Z</dcterms:modified>
</cp:coreProperties>
</file>